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3"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E7C2592A-4E6E-4BAA-B59D-DF93758199F2}" type="datetimeFigureOut">
              <a:rPr lang="es-AR" smtClean="0"/>
              <a:t>15/03/2016</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1F79FB40-E39E-478C-B2FC-9EBBFE0FDE5A}" type="slidenum">
              <a:rPr lang="es-AR" smtClean="0"/>
              <a:t>‹Nº›</a:t>
            </a:fld>
            <a:endParaRPr lang="es-A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8557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7C2592A-4E6E-4BAA-B59D-DF93758199F2}" type="datetimeFigureOut">
              <a:rPr lang="es-AR" smtClean="0"/>
              <a:t>15/03/2016</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1F79FB40-E39E-478C-B2FC-9EBBFE0FDE5A}" type="slidenum">
              <a:rPr lang="es-AR" smtClean="0"/>
              <a:t>‹Nº›</a:t>
            </a:fld>
            <a:endParaRPr lang="es-AR"/>
          </a:p>
        </p:txBody>
      </p:sp>
    </p:spTree>
    <p:extLst>
      <p:ext uri="{BB962C8B-B14F-4D97-AF65-F5344CB8AC3E}">
        <p14:creationId xmlns:p14="http://schemas.microsoft.com/office/powerpoint/2010/main" val="2619764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7C2592A-4E6E-4BAA-B59D-DF93758199F2}" type="datetimeFigureOut">
              <a:rPr lang="es-AR" smtClean="0"/>
              <a:t>15/03/2016</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1F79FB40-E39E-478C-B2FC-9EBBFE0FDE5A}" type="slidenum">
              <a:rPr lang="es-AR" smtClean="0"/>
              <a:t>‹Nº›</a:t>
            </a:fld>
            <a:endParaRPr lang="es-A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2096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7C2592A-4E6E-4BAA-B59D-DF93758199F2}" type="datetimeFigureOut">
              <a:rPr lang="es-AR" smtClean="0"/>
              <a:t>15/03/2016</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1F79FB40-E39E-478C-B2FC-9EBBFE0FDE5A}" type="slidenum">
              <a:rPr lang="es-AR" smtClean="0"/>
              <a:t>‹Nº›</a:t>
            </a:fld>
            <a:endParaRPr lang="es-AR"/>
          </a:p>
        </p:txBody>
      </p:sp>
    </p:spTree>
    <p:extLst>
      <p:ext uri="{BB962C8B-B14F-4D97-AF65-F5344CB8AC3E}">
        <p14:creationId xmlns:p14="http://schemas.microsoft.com/office/powerpoint/2010/main" val="1774682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7C2592A-4E6E-4BAA-B59D-DF93758199F2}" type="datetimeFigureOut">
              <a:rPr lang="es-AR" smtClean="0"/>
              <a:t>15/03/2016</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1F79FB40-E39E-478C-B2FC-9EBBFE0FDE5A}" type="slidenum">
              <a:rPr lang="es-AR" smtClean="0"/>
              <a:t>‹Nº›</a:t>
            </a:fld>
            <a:endParaRPr lang="es-A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6449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7C2592A-4E6E-4BAA-B59D-DF93758199F2}" type="datetimeFigureOut">
              <a:rPr lang="es-AR" smtClean="0"/>
              <a:t>15/03/2016</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1F79FB40-E39E-478C-B2FC-9EBBFE0FDE5A}" type="slidenum">
              <a:rPr lang="es-AR" smtClean="0"/>
              <a:t>‹Nº›</a:t>
            </a:fld>
            <a:endParaRPr lang="es-AR"/>
          </a:p>
        </p:txBody>
      </p:sp>
    </p:spTree>
    <p:extLst>
      <p:ext uri="{BB962C8B-B14F-4D97-AF65-F5344CB8AC3E}">
        <p14:creationId xmlns:p14="http://schemas.microsoft.com/office/powerpoint/2010/main" val="3044243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smtClean="0"/>
              <a:t>Haga clic para modificar el estilo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7C2592A-4E6E-4BAA-B59D-DF93758199F2}" type="datetimeFigureOut">
              <a:rPr lang="es-AR" smtClean="0"/>
              <a:t>15/03/2016</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1F79FB40-E39E-478C-B2FC-9EBBFE0FDE5A}" type="slidenum">
              <a:rPr lang="es-AR" smtClean="0"/>
              <a:t>‹Nº›</a:t>
            </a:fld>
            <a:endParaRPr lang="es-AR"/>
          </a:p>
        </p:txBody>
      </p:sp>
    </p:spTree>
    <p:extLst>
      <p:ext uri="{BB962C8B-B14F-4D97-AF65-F5344CB8AC3E}">
        <p14:creationId xmlns:p14="http://schemas.microsoft.com/office/powerpoint/2010/main" val="3632985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E7C2592A-4E6E-4BAA-B59D-DF93758199F2}" type="datetimeFigureOut">
              <a:rPr lang="es-AR" smtClean="0"/>
              <a:t>15/03/2016</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1F79FB40-E39E-478C-B2FC-9EBBFE0FDE5A}" type="slidenum">
              <a:rPr lang="es-AR" smtClean="0"/>
              <a:t>‹Nº›</a:t>
            </a:fld>
            <a:endParaRPr lang="es-AR"/>
          </a:p>
        </p:txBody>
      </p:sp>
    </p:spTree>
    <p:extLst>
      <p:ext uri="{BB962C8B-B14F-4D97-AF65-F5344CB8AC3E}">
        <p14:creationId xmlns:p14="http://schemas.microsoft.com/office/powerpoint/2010/main" val="3315208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C2592A-4E6E-4BAA-B59D-DF93758199F2}" type="datetimeFigureOut">
              <a:rPr lang="es-AR" smtClean="0"/>
              <a:t>15/03/2016</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1F79FB40-E39E-478C-B2FC-9EBBFE0FDE5A}" type="slidenum">
              <a:rPr lang="es-AR" smtClean="0"/>
              <a:t>‹Nº›</a:t>
            </a:fld>
            <a:endParaRPr lang="es-AR"/>
          </a:p>
        </p:txBody>
      </p:sp>
    </p:spTree>
    <p:extLst>
      <p:ext uri="{BB962C8B-B14F-4D97-AF65-F5344CB8AC3E}">
        <p14:creationId xmlns:p14="http://schemas.microsoft.com/office/powerpoint/2010/main" val="1202514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7C2592A-4E6E-4BAA-B59D-DF93758199F2}" type="datetimeFigureOut">
              <a:rPr lang="es-AR" smtClean="0"/>
              <a:t>15/03/2016</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1F79FB40-E39E-478C-B2FC-9EBBFE0FDE5A}" type="slidenum">
              <a:rPr lang="es-AR" smtClean="0"/>
              <a:t>‹Nº›</a:t>
            </a:fld>
            <a:endParaRPr lang="es-AR"/>
          </a:p>
        </p:txBody>
      </p:sp>
    </p:spTree>
    <p:extLst>
      <p:ext uri="{BB962C8B-B14F-4D97-AF65-F5344CB8AC3E}">
        <p14:creationId xmlns:p14="http://schemas.microsoft.com/office/powerpoint/2010/main" val="3154106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7C2592A-4E6E-4BAA-B59D-DF93758199F2}" type="datetimeFigureOut">
              <a:rPr lang="es-AR" smtClean="0"/>
              <a:t>15/03/2016</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1F79FB40-E39E-478C-B2FC-9EBBFE0FDE5A}" type="slidenum">
              <a:rPr lang="es-AR" smtClean="0"/>
              <a:t>‹Nº›</a:t>
            </a:fld>
            <a:endParaRPr lang="es-A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9695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7C2592A-4E6E-4BAA-B59D-DF93758199F2}" type="datetimeFigureOut">
              <a:rPr lang="es-AR" smtClean="0"/>
              <a:t>15/03/2016</a:t>
            </a:fld>
            <a:endParaRPr lang="es-A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s-A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F79FB40-E39E-478C-B2FC-9EBBFE0FDE5A}" type="slidenum">
              <a:rPr lang="es-AR" smtClean="0"/>
              <a:t>‹Nº›</a:t>
            </a:fld>
            <a:endParaRPr lang="es-A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63469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www.ecured.cu/1852" TargetMode="External"/><Relationship Id="rId3" Type="http://schemas.openxmlformats.org/officeDocument/2006/relationships/hyperlink" Target="http://www.ecured.cu/1782" TargetMode="External"/><Relationship Id="rId7" Type="http://schemas.openxmlformats.org/officeDocument/2006/relationships/hyperlink" Target="http://www.ecured.cu/21_de_junio" TargetMode="External"/><Relationship Id="rId2" Type="http://schemas.openxmlformats.org/officeDocument/2006/relationships/hyperlink" Target="http://www.ecured.cu/21_de_abril" TargetMode="External"/><Relationship Id="rId1" Type="http://schemas.openxmlformats.org/officeDocument/2006/relationships/slideLayout" Target="../slideLayouts/slideLayout2.xml"/><Relationship Id="rId6" Type="http://schemas.openxmlformats.org/officeDocument/2006/relationships/hyperlink" Target="http://www.ecured.cu/Alemania" TargetMode="External"/><Relationship Id="rId5" Type="http://schemas.openxmlformats.org/officeDocument/2006/relationships/hyperlink" Target="http://www.ecured.cu/index.php?title=Thuringia&amp;action=edit&amp;redlink=1" TargetMode="External"/><Relationship Id="rId4" Type="http://schemas.openxmlformats.org/officeDocument/2006/relationships/hyperlink" Target="http://www.ecured.cu/index.php?title=Oberweissbach&amp;action=edit&amp;redlink=1" TargetMode="External"/><Relationship Id="rId9" Type="http://schemas.openxmlformats.org/officeDocument/2006/relationships/hyperlink" Target="http://www.ecured.cu/index.php?title=La_educaci%C3%B3n_del_hombre&amp;action=edit&amp;redlink=1"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AR" dirty="0" smtClean="0"/>
              <a:t/>
            </a:r>
            <a:br>
              <a:rPr lang="es-AR" dirty="0" smtClean="0"/>
            </a:br>
            <a:endParaRPr lang="es-AR" dirty="0"/>
          </a:p>
        </p:txBody>
      </p:sp>
      <p:sp>
        <p:nvSpPr>
          <p:cNvPr id="3" name="Subtítulo 2"/>
          <p:cNvSpPr>
            <a:spLocks noGrp="1"/>
          </p:cNvSpPr>
          <p:nvPr>
            <p:ph type="subTitle" idx="1"/>
          </p:nvPr>
        </p:nvSpPr>
        <p:spPr/>
        <p:txBody>
          <a:bodyPr>
            <a:normAutofit fontScale="62500" lnSpcReduction="20000"/>
          </a:bodyPr>
          <a:lstStyle/>
          <a:p>
            <a:r>
              <a:rPr lang="es-AR" sz="4000" dirty="0"/>
              <a:t>PRECURSORES DE </a:t>
            </a:r>
            <a:r>
              <a:rPr lang="es-AR" sz="4000" dirty="0" smtClean="0"/>
              <a:t>LA</a:t>
            </a:r>
          </a:p>
          <a:p>
            <a:r>
              <a:rPr lang="es-AR" sz="4000" dirty="0" smtClean="0"/>
              <a:t>EDUCACIÓN </a:t>
            </a:r>
            <a:r>
              <a:rPr lang="es-AR" sz="4000" dirty="0"/>
              <a:t>PARVULARIA YSUS METODOLOGÍAS</a:t>
            </a:r>
          </a:p>
        </p:txBody>
      </p:sp>
    </p:spTree>
    <p:extLst>
      <p:ext uri="{BB962C8B-B14F-4D97-AF65-F5344CB8AC3E}">
        <p14:creationId xmlns:p14="http://schemas.microsoft.com/office/powerpoint/2010/main" val="15283952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AR"/>
          </a:p>
        </p:txBody>
      </p:sp>
      <p:sp>
        <p:nvSpPr>
          <p:cNvPr id="3" name="Marcador de contenido 2"/>
          <p:cNvSpPr>
            <a:spLocks noGrp="1"/>
          </p:cNvSpPr>
          <p:nvPr>
            <p:ph idx="1"/>
          </p:nvPr>
        </p:nvSpPr>
        <p:spPr/>
        <p:txBody>
          <a:bodyPr>
            <a:normAutofit fontScale="92500"/>
          </a:bodyPr>
          <a:lstStyle/>
          <a:p>
            <a:pPr lvl="0"/>
            <a:r>
              <a:rPr lang="es-AR" dirty="0"/>
              <a:t>En 1891, participan de un congreso para maestras de párvulos, dedicándose ambas, desde ese momento, a esa profesión, ya que en el año 1892 llegan a dirigir dos Jardines Infantiles. A partir de ahí, a raíz de su observación y reflexión, comenzaron a gestar las características y las bases del currículo </a:t>
            </a:r>
            <a:r>
              <a:rPr lang="es-AR" dirty="0" err="1"/>
              <a:t>agazziano</a:t>
            </a:r>
            <a:r>
              <a:rPr lang="es-AR" dirty="0" smtClean="0"/>
              <a:t>. </a:t>
            </a:r>
            <a:r>
              <a:rPr lang="es-AR" dirty="0"/>
              <a:t>La guerra y la pobreza marcaron esta experiencia. Debían trabajar con distintas lenguas y dialectos de todas partes de Italia</a:t>
            </a:r>
            <a:r>
              <a:rPr lang="es-AR" dirty="0" smtClean="0"/>
              <a:t>. </a:t>
            </a:r>
            <a:r>
              <a:rPr lang="es-AR" dirty="0"/>
              <a:t>Rosa se desempañaba en Educación Básica y su hermana Carolina en Educación </a:t>
            </a:r>
            <a:r>
              <a:rPr lang="es-AR" dirty="0" err="1"/>
              <a:t>Parvularia</a:t>
            </a:r>
            <a:r>
              <a:rPr lang="es-AR" dirty="0" smtClean="0"/>
              <a:t>. </a:t>
            </a:r>
            <a:r>
              <a:rPr lang="es-AR" dirty="0"/>
              <a:t>El aporte de estas mujeres a la educación </a:t>
            </a:r>
            <a:r>
              <a:rPr lang="es-AR" dirty="0" err="1"/>
              <a:t>Parvularia</a:t>
            </a:r>
            <a:r>
              <a:rPr lang="es-AR" dirty="0"/>
              <a:t> fue el método </a:t>
            </a:r>
            <a:r>
              <a:rPr lang="es-AR" dirty="0" err="1"/>
              <a:t>Agazziano</a:t>
            </a:r>
            <a:r>
              <a:rPr lang="es-AR" dirty="0"/>
              <a:t>, que pretende formar niños capaces de actuar por iniciativa propia. Este es un método muy económico, debido a que se utilizaban materiales alcanzables en cualquier nivel socioeconómico (principalmente utensilios de uso diario</a:t>
            </a:r>
            <a:r>
              <a:rPr lang="es-AR" dirty="0" smtClean="0"/>
              <a:t>). </a:t>
            </a:r>
            <a:r>
              <a:rPr lang="es-AR" dirty="0"/>
              <a:t>Su principal interés es la salud, la higiene, la cultura física y el lenguaje. “Preparar para la vida haciendo vivir</a:t>
            </a:r>
            <a:r>
              <a:rPr lang="es-AR" dirty="0" smtClean="0"/>
              <a:t>”. </a:t>
            </a:r>
            <a:r>
              <a:rPr lang="es-AR" dirty="0"/>
              <a:t>Dentro de las actividades diarias, estaban las labores domesticas, en las que los pequeños debían realizar actividades tales como: poner la mesa, lavar la loza, además de mantener la huerta escolar, para lograr hábitos de trabajo y buena conducta.</a:t>
            </a:r>
          </a:p>
          <a:p>
            <a:endParaRPr lang="es-AR" dirty="0"/>
          </a:p>
        </p:txBody>
      </p:sp>
    </p:spTree>
    <p:extLst>
      <p:ext uri="{BB962C8B-B14F-4D97-AF65-F5344CB8AC3E}">
        <p14:creationId xmlns:p14="http://schemas.microsoft.com/office/powerpoint/2010/main" val="887474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Metodología </a:t>
            </a:r>
            <a:r>
              <a:rPr lang="es-AR" dirty="0" err="1" smtClean="0"/>
              <a:t>agazziana</a:t>
            </a:r>
            <a:endParaRPr lang="es-AR" dirty="0"/>
          </a:p>
        </p:txBody>
      </p:sp>
      <p:sp>
        <p:nvSpPr>
          <p:cNvPr id="3" name="Marcador de contenido 2"/>
          <p:cNvSpPr>
            <a:spLocks noGrp="1"/>
          </p:cNvSpPr>
          <p:nvPr>
            <p:ph idx="1"/>
          </p:nvPr>
        </p:nvSpPr>
        <p:spPr/>
        <p:txBody>
          <a:bodyPr>
            <a:normAutofit/>
          </a:bodyPr>
          <a:lstStyle/>
          <a:p>
            <a:pPr lvl="0"/>
            <a:r>
              <a:rPr lang="es-AR" dirty="0"/>
              <a:t>Sus principios educativos son</a:t>
            </a:r>
            <a:r>
              <a:rPr lang="es-AR" dirty="0" smtClean="0"/>
              <a:t>: </a:t>
            </a:r>
          </a:p>
          <a:p>
            <a:pPr lvl="0"/>
            <a:r>
              <a:rPr lang="es-AR" dirty="0" smtClean="0"/>
              <a:t>Conocimiento </a:t>
            </a:r>
            <a:r>
              <a:rPr lang="es-AR" dirty="0"/>
              <a:t>del niño a través de la observación: el niño esta dotado de poderes capaces de ayudarle en su desarrollo</a:t>
            </a:r>
            <a:r>
              <a:rPr lang="es-AR" dirty="0" smtClean="0"/>
              <a:t>. </a:t>
            </a:r>
          </a:p>
          <a:p>
            <a:pPr lvl="0"/>
            <a:r>
              <a:rPr lang="es-AR" dirty="0" smtClean="0"/>
              <a:t>Carácter </a:t>
            </a:r>
            <a:r>
              <a:rPr lang="es-AR" dirty="0"/>
              <a:t>globalizador: Mantener el principio de globalizador en la enseñanza de los niños pequeños</a:t>
            </a:r>
            <a:r>
              <a:rPr lang="es-AR" dirty="0" smtClean="0"/>
              <a:t>. </a:t>
            </a:r>
          </a:p>
          <a:p>
            <a:pPr lvl="0"/>
            <a:r>
              <a:rPr lang="es-AR" dirty="0" smtClean="0"/>
              <a:t>Valoración </a:t>
            </a:r>
            <a:r>
              <a:rPr lang="es-AR" dirty="0"/>
              <a:t>de la actividad del niño: necesidad de “pensar haciendo y “experimentando” de ese modo llegan al razonamiento</a:t>
            </a:r>
            <a:r>
              <a:rPr lang="es-AR" dirty="0" smtClean="0"/>
              <a:t>. </a:t>
            </a:r>
          </a:p>
          <a:p>
            <a:pPr lvl="0"/>
            <a:r>
              <a:rPr lang="es-AR" dirty="0" smtClean="0"/>
              <a:t>Valor </a:t>
            </a:r>
            <a:r>
              <a:rPr lang="es-AR" dirty="0"/>
              <a:t>de la alegría: juego libre y ordenado en un ambiente afectivo, que respeta los ritmos y necesidades infantiles</a:t>
            </a:r>
            <a:r>
              <a:rPr lang="es-AR" dirty="0" smtClean="0"/>
              <a:t>. </a:t>
            </a:r>
          </a:p>
          <a:p>
            <a:pPr lvl="0"/>
            <a:r>
              <a:rPr lang="es-AR" dirty="0" smtClean="0"/>
              <a:t>Valor </a:t>
            </a:r>
            <a:r>
              <a:rPr lang="es-AR" dirty="0"/>
              <a:t>del orden: orden material, estético, espiritual, moral, social y armónico</a:t>
            </a:r>
          </a:p>
          <a:p>
            <a:endParaRPr lang="es-AR" dirty="0"/>
          </a:p>
        </p:txBody>
      </p:sp>
    </p:spTree>
    <p:extLst>
      <p:ext uri="{BB962C8B-B14F-4D97-AF65-F5344CB8AC3E}">
        <p14:creationId xmlns:p14="http://schemas.microsoft.com/office/powerpoint/2010/main" val="388888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AR"/>
          </a:p>
        </p:txBody>
      </p:sp>
      <p:sp>
        <p:nvSpPr>
          <p:cNvPr id="3" name="Marcador de contenido 2"/>
          <p:cNvSpPr>
            <a:spLocks noGrp="1"/>
          </p:cNvSpPr>
          <p:nvPr>
            <p:ph idx="1"/>
          </p:nvPr>
        </p:nvSpPr>
        <p:spPr/>
        <p:txBody>
          <a:bodyPr>
            <a:normAutofit/>
          </a:bodyPr>
          <a:lstStyle/>
          <a:p>
            <a:pPr algn="just"/>
            <a:r>
              <a:rPr lang="es-AR" dirty="0"/>
              <a:t>Todo esto esta basado en el uso inteligente de las cosas, en la educación del lenguaje y de los sentidos a partir del contacto con la naturaleza y los objetos, a través de dos instrumentos</a:t>
            </a:r>
            <a:r>
              <a:rPr lang="es-AR" dirty="0" smtClean="0"/>
              <a:t>: </a:t>
            </a:r>
          </a:p>
          <a:p>
            <a:pPr algn="just"/>
            <a:r>
              <a:rPr lang="es-AR" u="sng" dirty="0" smtClean="0"/>
              <a:t>El </a:t>
            </a:r>
            <a:r>
              <a:rPr lang="es-AR" u="sng" dirty="0"/>
              <a:t>museo didáctico</a:t>
            </a:r>
            <a:r>
              <a:rPr lang="es-AR" dirty="0"/>
              <a:t>: consiste en colecciones variadas de pequeñas cosas y objetos, que niños y educadores van aportando. Estos objetos, están dotados de características de sencillez y claridad, que los hacen atractivos para los niños y estimulan el juego y la adquisición de conocimientos importantes como las formas, los tamaños, el volumen, etc</a:t>
            </a:r>
            <a:r>
              <a:rPr lang="es-AR" dirty="0" smtClean="0"/>
              <a:t>. </a:t>
            </a:r>
          </a:p>
          <a:p>
            <a:pPr algn="just"/>
            <a:r>
              <a:rPr lang="es-AR" u="sng" dirty="0" smtClean="0"/>
              <a:t>Las </a:t>
            </a:r>
            <a:r>
              <a:rPr lang="es-AR" u="sng" dirty="0"/>
              <a:t>contraseñas</a:t>
            </a:r>
            <a:r>
              <a:rPr lang="es-AR" dirty="0"/>
              <a:t>: son símbolos inteligibles para los niños que ayudan a ordenar su actividad y conservar el orden de las cosas y del ambiente</a:t>
            </a:r>
          </a:p>
        </p:txBody>
      </p:sp>
    </p:spTree>
    <p:extLst>
      <p:ext uri="{BB962C8B-B14F-4D97-AF65-F5344CB8AC3E}">
        <p14:creationId xmlns:p14="http://schemas.microsoft.com/office/powerpoint/2010/main" val="3749150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AR"/>
          </a:p>
        </p:txBody>
      </p:sp>
      <p:sp>
        <p:nvSpPr>
          <p:cNvPr id="3" name="Marcador de contenido 2"/>
          <p:cNvSpPr>
            <a:spLocks noGrp="1"/>
          </p:cNvSpPr>
          <p:nvPr>
            <p:ph idx="1"/>
          </p:nvPr>
        </p:nvSpPr>
        <p:spPr/>
        <p:txBody>
          <a:bodyPr/>
          <a:lstStyle/>
          <a:p>
            <a:pPr lvl="0" algn="just"/>
            <a:r>
              <a:rPr lang="es-AR" dirty="0"/>
              <a:t>Su método se basa en respetar con gran importancia la libertad y espontaneidad del niño mediante su trabajo independiente y la presentación de contenidos a través actividades lúdicas</a:t>
            </a:r>
            <a:r>
              <a:rPr lang="es-AR" dirty="0" smtClean="0"/>
              <a:t>. </a:t>
            </a:r>
            <a:r>
              <a:rPr lang="es-AR" dirty="0"/>
              <a:t>Usan materiales de desechos</a:t>
            </a:r>
            <a:r>
              <a:rPr lang="es-AR" dirty="0" smtClean="0"/>
              <a:t>. </a:t>
            </a:r>
            <a:r>
              <a:rPr lang="es-AR" dirty="0"/>
              <a:t>Método de enseñanza integral, hogareña, real, en donde el educando se desarrolla en un ambiente cómodo, acogedor, familiar, bonito, ordenado que lo ayude a su estimulación sensorial, intelectual y sentimental</a:t>
            </a:r>
            <a:r>
              <a:rPr lang="es-AR" dirty="0" smtClean="0"/>
              <a:t>. </a:t>
            </a:r>
            <a:r>
              <a:rPr lang="es-AR" dirty="0"/>
              <a:t>La naturaleza y la música, el dibujo son parte esencial de su enseñanza, que desarrollan la parte sensorial, intelectual y sentimental puntos focales en su método.</a:t>
            </a:r>
          </a:p>
          <a:p>
            <a:endParaRPr lang="es-AR" dirty="0"/>
          </a:p>
        </p:txBody>
      </p:sp>
    </p:spTree>
    <p:extLst>
      <p:ext uri="{BB962C8B-B14F-4D97-AF65-F5344CB8AC3E}">
        <p14:creationId xmlns:p14="http://schemas.microsoft.com/office/powerpoint/2010/main" val="3754548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AR"/>
          </a:p>
        </p:txBody>
      </p:sp>
      <p:sp>
        <p:nvSpPr>
          <p:cNvPr id="3" name="Marcador de contenido 2"/>
          <p:cNvSpPr>
            <a:spLocks noGrp="1"/>
          </p:cNvSpPr>
          <p:nvPr>
            <p:ph idx="1"/>
          </p:nvPr>
        </p:nvSpPr>
        <p:spPr/>
        <p:txBody>
          <a:bodyPr/>
          <a:lstStyle/>
          <a:p>
            <a:endParaRPr lang="es-AR"/>
          </a:p>
        </p:txBody>
      </p:sp>
    </p:spTree>
    <p:extLst>
      <p:ext uri="{BB962C8B-B14F-4D97-AF65-F5344CB8AC3E}">
        <p14:creationId xmlns:p14="http://schemas.microsoft.com/office/powerpoint/2010/main" val="277828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María Montessori</a:t>
            </a:r>
            <a:endParaRPr lang="es-AR" dirty="0"/>
          </a:p>
        </p:txBody>
      </p:sp>
      <p:sp>
        <p:nvSpPr>
          <p:cNvPr id="3" name="Marcador de contenido 2"/>
          <p:cNvSpPr>
            <a:spLocks noGrp="1"/>
          </p:cNvSpPr>
          <p:nvPr>
            <p:ph idx="1"/>
          </p:nvPr>
        </p:nvSpPr>
        <p:spPr/>
        <p:txBody>
          <a:bodyPr/>
          <a:lstStyle/>
          <a:p>
            <a:pPr lvl="0"/>
            <a:r>
              <a:rPr lang="es-AR" dirty="0"/>
              <a:t>Italiana (1870-1952</a:t>
            </a:r>
            <a:r>
              <a:rPr lang="es-AR" dirty="0" smtClean="0"/>
              <a:t>). </a:t>
            </a:r>
            <a:r>
              <a:rPr lang="es-AR" dirty="0"/>
              <a:t>Fue la 1º mujer médica en </a:t>
            </a:r>
            <a:r>
              <a:rPr lang="es-AR" dirty="0" smtClean="0"/>
              <a:t>Italia, </a:t>
            </a:r>
            <a:r>
              <a:rPr lang="es-AR" dirty="0"/>
              <a:t>educadora, científica, psiquiatra, filósofa, antropología, ingeniera y humanista</a:t>
            </a:r>
            <a:r>
              <a:rPr lang="es-AR" dirty="0" smtClean="0"/>
              <a:t>. </a:t>
            </a:r>
            <a:r>
              <a:rPr lang="es-AR" dirty="0"/>
              <a:t>Se interesa en las mujeres y en los/as niños(as), en especial de los/as niños/as con deficiencia</a:t>
            </a:r>
            <a:r>
              <a:rPr lang="es-AR" dirty="0" smtClean="0"/>
              <a:t>. </a:t>
            </a:r>
            <a:r>
              <a:rPr lang="es-AR" dirty="0"/>
              <a:t>Trabajó con niños considerados mentalmente perturbados. Se dio cuenta de que estos niños tenían potencialidades que, aunque estaban disminuidas, podían ser desarrolladas y que eran dignos de una vida mejor sin representar una carga para la sociedad</a:t>
            </a:r>
            <a:r>
              <a:rPr lang="es-AR" dirty="0" smtClean="0"/>
              <a:t>. </a:t>
            </a:r>
            <a:r>
              <a:rPr lang="es-AR" dirty="0"/>
              <a:t>Decide dedicarse a los niños el resto de su vida</a:t>
            </a:r>
            <a:r>
              <a:rPr lang="es-AR" dirty="0" smtClean="0"/>
              <a:t>. </a:t>
            </a:r>
            <a:r>
              <a:rPr lang="es-AR" dirty="0"/>
              <a:t>Entiende que a los niños no se les puede imponer nada; creó ejercicios y materiales para ayudar al niño a desarrollar sus </a:t>
            </a:r>
            <a:r>
              <a:rPr lang="es-AR" dirty="0" smtClean="0"/>
              <a:t>facultades.</a:t>
            </a:r>
            <a:endParaRPr lang="es-AR" dirty="0"/>
          </a:p>
          <a:p>
            <a:endParaRPr lang="es-AR" dirty="0"/>
          </a:p>
        </p:txBody>
      </p:sp>
    </p:spTree>
    <p:extLst>
      <p:ext uri="{BB962C8B-B14F-4D97-AF65-F5344CB8AC3E}">
        <p14:creationId xmlns:p14="http://schemas.microsoft.com/office/powerpoint/2010/main" val="1670583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AR" dirty="0"/>
          </a:p>
        </p:txBody>
      </p:sp>
      <p:sp>
        <p:nvSpPr>
          <p:cNvPr id="3" name="Marcador de contenido 2"/>
          <p:cNvSpPr>
            <a:spLocks noGrp="1"/>
          </p:cNvSpPr>
          <p:nvPr>
            <p:ph idx="1"/>
          </p:nvPr>
        </p:nvSpPr>
        <p:spPr/>
        <p:txBody>
          <a:bodyPr/>
          <a:lstStyle/>
          <a:p>
            <a:pPr lvl="0" algn="just"/>
            <a:r>
              <a:rPr lang="es-AR" dirty="0"/>
              <a:t>Crea libros</a:t>
            </a:r>
            <a:r>
              <a:rPr lang="es-AR" dirty="0" smtClean="0"/>
              <a:t>. </a:t>
            </a:r>
            <a:r>
              <a:rPr lang="es-AR" dirty="0"/>
              <a:t>Estudió ingeniería a los 14 años, luego estudió biología y por último fue aceptada en la Facultad de Medicina de la Universidad de Roma "La </a:t>
            </a:r>
            <a:r>
              <a:rPr lang="es-AR" dirty="0" err="1"/>
              <a:t>Sapienza</a:t>
            </a:r>
            <a:r>
              <a:rPr lang="es-AR" dirty="0"/>
              <a:t>". A pesar de que su padre se opuso al principio, se graduó en 1896 como la primera mujer médico en Italia</a:t>
            </a:r>
            <a:r>
              <a:rPr lang="es-AR" dirty="0" smtClean="0"/>
              <a:t>. </a:t>
            </a:r>
            <a:r>
              <a:rPr lang="es-AR" dirty="0"/>
              <a:t>Funda la real Escuela del Método Montessori en Italia</a:t>
            </a:r>
            <a:r>
              <a:rPr lang="es-AR" dirty="0" smtClean="0"/>
              <a:t>. </a:t>
            </a:r>
            <a:r>
              <a:rPr lang="es-AR" dirty="0"/>
              <a:t>Nominada 3 veces al Premio Nobel</a:t>
            </a:r>
            <a:r>
              <a:rPr lang="es-AR" dirty="0" smtClean="0"/>
              <a:t>. </a:t>
            </a:r>
            <a:r>
              <a:rPr lang="es-AR" dirty="0"/>
              <a:t>Se interesa por las condiciones sociales, especialmente de las mujeres. Participa en dos congresos internacionales para mujeres. Habla de las mujeres y de los niños, enfatiza las repercusiones que las condiciones de vida tienen sobre la sociedad.</a:t>
            </a:r>
          </a:p>
          <a:p>
            <a:endParaRPr lang="es-AR" dirty="0"/>
          </a:p>
        </p:txBody>
      </p:sp>
    </p:spTree>
    <p:extLst>
      <p:ext uri="{BB962C8B-B14F-4D97-AF65-F5344CB8AC3E}">
        <p14:creationId xmlns:p14="http://schemas.microsoft.com/office/powerpoint/2010/main" val="2927755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b="1" dirty="0" smtClean="0"/>
              <a:t>Metodología </a:t>
            </a:r>
            <a:r>
              <a:rPr lang="es-AR" b="1" dirty="0" err="1" smtClean="0"/>
              <a:t>Montessoriana</a:t>
            </a:r>
            <a:endParaRPr lang="es-AR" b="1" dirty="0"/>
          </a:p>
        </p:txBody>
      </p:sp>
      <p:sp>
        <p:nvSpPr>
          <p:cNvPr id="3" name="Marcador de contenido 2"/>
          <p:cNvSpPr>
            <a:spLocks noGrp="1"/>
          </p:cNvSpPr>
          <p:nvPr>
            <p:ph idx="1"/>
          </p:nvPr>
        </p:nvSpPr>
        <p:spPr/>
        <p:txBody>
          <a:bodyPr>
            <a:normAutofit/>
          </a:bodyPr>
          <a:lstStyle/>
          <a:p>
            <a:r>
              <a:rPr lang="es-AR" dirty="0"/>
              <a:t>Conoce los trabajos de Johann Heinrich Pestalozzi (1746- 1827), un pedagogo suizo. Pestalozzi hacía énfasis en la preparación del maestro, que primero debe lograr un cambio en su persona y debe tener amor a su trabajo. También debe haber amor entre el niño y el maestro</a:t>
            </a:r>
            <a:r>
              <a:rPr lang="es-AR" dirty="0" smtClean="0"/>
              <a:t>. </a:t>
            </a:r>
            <a:r>
              <a:rPr lang="es-AR" dirty="0"/>
              <a:t>Entre otros puntos, Montessori dice que la educación se basa en un triángulo</a:t>
            </a:r>
            <a:r>
              <a:rPr lang="es-AR" dirty="0" smtClean="0"/>
              <a:t>: Ambiente-Amor, Niño-Ambiente. </a:t>
            </a:r>
            <a:r>
              <a:rPr lang="es-AR" dirty="0"/>
              <a:t>Dirigido especialmente a niños en la etapa preescolar, se basaba en el fomento de la iniciativa y capacidad de respuesta del niño a través del uso de un material didáctico especialmente diseñado. El método proponía una gran diversificación del trabajo y la máxima libertad posible, de modo que el niño aprendiera en gran medida por sí mismo y al ritmo de sus propios descubrimientos.</a:t>
            </a:r>
          </a:p>
        </p:txBody>
      </p:sp>
    </p:spTree>
    <p:extLst>
      <p:ext uri="{BB962C8B-B14F-4D97-AF65-F5344CB8AC3E}">
        <p14:creationId xmlns:p14="http://schemas.microsoft.com/office/powerpoint/2010/main" val="23983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AR"/>
          </a:p>
        </p:txBody>
      </p:sp>
      <p:sp>
        <p:nvSpPr>
          <p:cNvPr id="3" name="Marcador de contenido 2"/>
          <p:cNvSpPr>
            <a:spLocks noGrp="1"/>
          </p:cNvSpPr>
          <p:nvPr>
            <p:ph idx="1"/>
          </p:nvPr>
        </p:nvSpPr>
        <p:spPr/>
        <p:txBody>
          <a:bodyPr/>
          <a:lstStyle/>
          <a:p>
            <a:pPr lvl="0" algn="just"/>
            <a:r>
              <a:rPr lang="es-AR" dirty="0"/>
              <a:t>El </a:t>
            </a:r>
            <a:r>
              <a:rPr lang="es-AR" u="sng" dirty="0"/>
              <a:t>ambiente</a:t>
            </a:r>
            <a:r>
              <a:rPr lang="es-AR" dirty="0"/>
              <a:t>: Se refiere a un ambiente que se ha organizado cuidadosamente para el niño, diseñado para fomentar su auto-aprendizaje y crecimiento. En él se desarrollan los aspectos sociales, emocionales e intelectuales y responden a la necesidades de orden y seguridad. El diseño de estos ambientes se basa en los principios de simplicidad, belleza y orden. Son espacios luminosos y cálidos, que incluyen lenguaje, plantas, arte, música y libros</a:t>
            </a:r>
            <a:r>
              <a:rPr lang="es-AR" dirty="0" smtClean="0"/>
              <a:t>. </a:t>
            </a:r>
          </a:p>
          <a:p>
            <a:pPr lvl="0" algn="just"/>
            <a:r>
              <a:rPr lang="es-AR" dirty="0" smtClean="0"/>
              <a:t>El </a:t>
            </a:r>
            <a:r>
              <a:rPr lang="es-AR" u="sng" dirty="0"/>
              <a:t>amor</a:t>
            </a:r>
            <a:r>
              <a:rPr lang="es-AR" dirty="0"/>
              <a:t>: se refiere al respeto, la libertad con responsabilidad, con límites y estructura. Valorarlo, fe, confianza, paciencia. Conocer sus necesidades. Empatía.</a:t>
            </a:r>
          </a:p>
          <a:p>
            <a:pPr algn="just"/>
            <a:endParaRPr lang="es-AR" dirty="0"/>
          </a:p>
        </p:txBody>
      </p:sp>
    </p:spTree>
    <p:extLst>
      <p:ext uri="{BB962C8B-B14F-4D97-AF65-F5344CB8AC3E}">
        <p14:creationId xmlns:p14="http://schemas.microsoft.com/office/powerpoint/2010/main" val="1224189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AR"/>
          </a:p>
        </p:txBody>
      </p:sp>
      <p:sp>
        <p:nvSpPr>
          <p:cNvPr id="3" name="Marcador de contenido 2"/>
          <p:cNvSpPr>
            <a:spLocks noGrp="1"/>
          </p:cNvSpPr>
          <p:nvPr>
            <p:ph idx="1"/>
          </p:nvPr>
        </p:nvSpPr>
        <p:spPr/>
        <p:txBody>
          <a:bodyPr/>
          <a:lstStyle/>
          <a:p>
            <a:pPr lvl="0" algn="just"/>
            <a:r>
              <a:rPr lang="es-AR" dirty="0"/>
              <a:t>El papel de los maestros es el de enseñar a cada niño o niña de forma individual. Lo más destacado es que no impone lecciones a nadie, su labor se basa en guiar y ayudar a cada niño de acuerdo a sus necesidades, y no podrá intervenir hasta que ellos lo requieran, para dirigir su actividad psíquica</a:t>
            </a:r>
            <a:r>
              <a:rPr lang="es-AR" dirty="0" smtClean="0"/>
              <a:t>. </a:t>
            </a:r>
            <a:r>
              <a:rPr lang="es-AR" dirty="0"/>
              <a:t>María Montessori llama a la maestra, directora, que ha de estar preparada internamente (espiritualmente), y externamente (metodológicamente). Ha de organizar el ambiente en forma indirecta para ayudar a los niños </a:t>
            </a:r>
            <a:r>
              <a:rPr lang="es-AR" dirty="0" smtClean="0"/>
              <a:t>a desarrollar </a:t>
            </a:r>
            <a:r>
              <a:rPr lang="es-AR" dirty="0"/>
              <a:t>una «mente estructurada».</a:t>
            </a:r>
          </a:p>
          <a:p>
            <a:endParaRPr lang="es-AR" dirty="0"/>
          </a:p>
        </p:txBody>
      </p:sp>
    </p:spTree>
    <p:extLst>
      <p:ext uri="{BB962C8B-B14F-4D97-AF65-F5344CB8AC3E}">
        <p14:creationId xmlns:p14="http://schemas.microsoft.com/office/powerpoint/2010/main" val="72984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AR" dirty="0"/>
          </a:p>
        </p:txBody>
      </p:sp>
      <p:graphicFrame>
        <p:nvGraphicFramePr>
          <p:cNvPr id="4" name="Marcador de contenido 3"/>
          <p:cNvGraphicFramePr>
            <a:graphicFrameLocks noGrp="1"/>
          </p:cNvGraphicFramePr>
          <p:nvPr>
            <p:ph idx="1"/>
          </p:nvPr>
        </p:nvGraphicFramePr>
        <p:xfrm>
          <a:off x="1023938" y="2538730"/>
          <a:ext cx="9720262" cy="3517265"/>
        </p:xfrm>
        <a:graphic>
          <a:graphicData uri="http://schemas.openxmlformats.org/drawingml/2006/table">
            <a:tbl>
              <a:tblPr/>
              <a:tblGrid>
                <a:gridCol w="4860131"/>
                <a:gridCol w="4860131"/>
              </a:tblGrid>
              <a:tr h="428625">
                <a:tc gridSpan="2">
                  <a:txBody>
                    <a:bodyPr/>
                    <a:lstStyle/>
                    <a:p>
                      <a:pPr algn="ctr" fontAlgn="ctr"/>
                      <a:r>
                        <a:rPr lang="es-AR" b="1">
                          <a:solidFill>
                            <a:srgbClr val="FFFFFF"/>
                          </a:solidFill>
                          <a:effectLst/>
                        </a:rPr>
                        <a:t>Federico Froebel</a:t>
                      </a:r>
                    </a:p>
                  </a:txBody>
                  <a:tcPr anchor="ctr">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3E7A9D"/>
                    </a:solidFill>
                  </a:tcPr>
                </a:tc>
                <a:tc hMerge="1">
                  <a:txBody>
                    <a:bodyPr/>
                    <a:lstStyle/>
                    <a:p>
                      <a:endParaRPr lang="es-AR"/>
                    </a:p>
                  </a:txBody>
                  <a:tcPr/>
                </a:tc>
              </a:tr>
              <a:tr h="0">
                <a:tc gridSpan="2">
                  <a:txBody>
                    <a:bodyPr/>
                    <a:lstStyle/>
                    <a:p>
                      <a:pPr algn="ctr" fontAlgn="t"/>
                      <a:r>
                        <a:rPr lang="es-AR" sz="800">
                          <a:effectLst/>
                        </a:rPr>
                        <a:t/>
                      </a:r>
                      <a:br>
                        <a:rPr lang="es-AR" sz="800">
                          <a:effectLst/>
                        </a:rPr>
                      </a:br>
                      <a:r>
                        <a:rPr lang="es-AR" sz="800">
                          <a:effectLst/>
                        </a:rPr>
                        <a:t>Friedrich Fröbel, destacado pedagogo alemán</a:t>
                      </a:r>
                    </a:p>
                  </a:txBody>
                  <a:tcPr marL="50800" marR="50800" marT="50800" marB="50800">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c hMerge="1">
                  <a:txBody>
                    <a:bodyPr/>
                    <a:lstStyle/>
                    <a:p>
                      <a:endParaRPr lang="es-AR"/>
                    </a:p>
                  </a:txBody>
                  <a:tcPr/>
                </a:tc>
              </a:tr>
              <a:tr h="0">
                <a:tc>
                  <a:txBody>
                    <a:bodyPr/>
                    <a:lstStyle/>
                    <a:p>
                      <a:pPr algn="l" fontAlgn="t"/>
                      <a:r>
                        <a:rPr lang="es-AR" b="1">
                          <a:effectLst/>
                        </a:rPr>
                        <a:t>Nombre</a:t>
                      </a:r>
                    </a:p>
                  </a:txBody>
                  <a:tcPr>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c>
                  <a:txBody>
                    <a:bodyPr/>
                    <a:lstStyle/>
                    <a:p>
                      <a:pPr fontAlgn="ctr"/>
                      <a:r>
                        <a:rPr lang="es-AR">
                          <a:effectLst/>
                        </a:rPr>
                        <a:t>Augusto Guillermo Federico Froebel</a:t>
                      </a:r>
                    </a:p>
                  </a:txBody>
                  <a:tcPr anchor="ctr">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r>
              <a:tr h="0">
                <a:tc>
                  <a:txBody>
                    <a:bodyPr/>
                    <a:lstStyle/>
                    <a:p>
                      <a:pPr algn="l" fontAlgn="t"/>
                      <a:r>
                        <a:rPr lang="es-AR" b="1">
                          <a:effectLst/>
                        </a:rPr>
                        <a:t>Nacimiento</a:t>
                      </a:r>
                    </a:p>
                  </a:txBody>
                  <a:tcPr>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c>
                  <a:txBody>
                    <a:bodyPr/>
                    <a:lstStyle/>
                    <a:p>
                      <a:pPr fontAlgn="ctr"/>
                      <a:r>
                        <a:rPr lang="pt-BR" u="none" strike="noStrike">
                          <a:solidFill>
                            <a:srgbClr val="236B9B"/>
                          </a:solidFill>
                          <a:effectLst/>
                          <a:hlinkClick r:id="rId2" tooltip="21 de abril"/>
                        </a:rPr>
                        <a:t>21 de abril</a:t>
                      </a:r>
                      <a:r>
                        <a:rPr lang="pt-BR">
                          <a:effectLst/>
                        </a:rPr>
                        <a:t> de </a:t>
                      </a:r>
                      <a:r>
                        <a:rPr lang="pt-BR" u="none" strike="noStrike">
                          <a:solidFill>
                            <a:srgbClr val="236B9B"/>
                          </a:solidFill>
                          <a:effectLst/>
                          <a:hlinkClick r:id="rId3" tooltip="1782"/>
                        </a:rPr>
                        <a:t>1782</a:t>
                      </a:r>
                      <a:r>
                        <a:rPr lang="pt-BR">
                          <a:effectLst/>
                        </a:rPr>
                        <a:t/>
                      </a:r>
                      <a:br>
                        <a:rPr lang="pt-BR">
                          <a:effectLst/>
                        </a:rPr>
                      </a:br>
                      <a:r>
                        <a:rPr lang="pt-BR" u="none" strike="noStrike">
                          <a:solidFill>
                            <a:srgbClr val="BA0000"/>
                          </a:solidFill>
                          <a:effectLst/>
                          <a:hlinkClick r:id="rId4" tooltip="Oberweissbach (la página no existe)"/>
                        </a:rPr>
                        <a:t>Oberweissbach</a:t>
                      </a:r>
                      <a:r>
                        <a:rPr lang="pt-BR">
                          <a:effectLst/>
                        </a:rPr>
                        <a:t>,</a:t>
                      </a:r>
                      <a:r>
                        <a:rPr lang="pt-BR" u="none" strike="noStrike">
                          <a:solidFill>
                            <a:srgbClr val="BA0000"/>
                          </a:solidFill>
                          <a:effectLst/>
                          <a:hlinkClick r:id="rId5" tooltip="Thuringia (la página no existe)"/>
                        </a:rPr>
                        <a:t>Thuringia</a:t>
                      </a:r>
                      <a:r>
                        <a:rPr lang="pt-BR">
                          <a:effectLst/>
                        </a:rPr>
                        <a:t>,  </a:t>
                      </a:r>
                      <a:r>
                        <a:rPr lang="pt-BR" u="none" strike="noStrike">
                          <a:solidFill>
                            <a:srgbClr val="236B9B"/>
                          </a:solidFill>
                          <a:effectLst/>
                          <a:hlinkClick r:id="rId6" tooltip="Alemania"/>
                        </a:rPr>
                        <a:t>Alemania</a:t>
                      </a:r>
                      <a:endParaRPr lang="pt-BR">
                        <a:effectLst/>
                      </a:endParaRPr>
                    </a:p>
                  </a:txBody>
                  <a:tcPr anchor="ctr">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r>
              <a:tr h="0">
                <a:tc>
                  <a:txBody>
                    <a:bodyPr/>
                    <a:lstStyle/>
                    <a:p>
                      <a:pPr algn="l" fontAlgn="t"/>
                      <a:r>
                        <a:rPr lang="es-AR" b="1">
                          <a:effectLst/>
                        </a:rPr>
                        <a:t>Fallecimiento</a:t>
                      </a:r>
                    </a:p>
                  </a:txBody>
                  <a:tcPr>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c>
                  <a:txBody>
                    <a:bodyPr/>
                    <a:lstStyle/>
                    <a:p>
                      <a:pPr fontAlgn="ctr"/>
                      <a:r>
                        <a:rPr lang="es-AR" u="none" strike="noStrike">
                          <a:solidFill>
                            <a:srgbClr val="236B9B"/>
                          </a:solidFill>
                          <a:effectLst/>
                          <a:hlinkClick r:id="rId7" tooltip="21 de junio"/>
                        </a:rPr>
                        <a:t>21 de junio</a:t>
                      </a:r>
                      <a:r>
                        <a:rPr lang="es-AR">
                          <a:effectLst/>
                        </a:rPr>
                        <a:t> de </a:t>
                      </a:r>
                      <a:r>
                        <a:rPr lang="es-AR" u="none" strike="noStrike">
                          <a:solidFill>
                            <a:srgbClr val="236B9B"/>
                          </a:solidFill>
                          <a:effectLst/>
                          <a:hlinkClick r:id="rId8" tooltip="1852"/>
                        </a:rPr>
                        <a:t>1852</a:t>
                      </a:r>
                      <a:r>
                        <a:rPr lang="es-AR">
                          <a:effectLst/>
                        </a:rPr>
                        <a:t/>
                      </a:r>
                      <a:br>
                        <a:rPr lang="es-AR">
                          <a:effectLst/>
                        </a:rPr>
                      </a:br>
                      <a:r>
                        <a:rPr lang="es-AR">
                          <a:effectLst/>
                        </a:rPr>
                        <a:t>Mariethal,  </a:t>
                      </a:r>
                      <a:r>
                        <a:rPr lang="es-AR" u="none" strike="noStrike">
                          <a:solidFill>
                            <a:srgbClr val="103248"/>
                          </a:solidFill>
                          <a:effectLst/>
                          <a:hlinkClick r:id="rId6" tooltip="Alemania"/>
                        </a:rPr>
                        <a:t>Alemania</a:t>
                      </a:r>
                      <a:endParaRPr lang="es-AR">
                        <a:effectLst/>
                      </a:endParaRPr>
                    </a:p>
                  </a:txBody>
                  <a:tcPr anchor="ctr">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r>
              <a:tr h="0">
                <a:tc>
                  <a:txBody>
                    <a:bodyPr/>
                    <a:lstStyle/>
                    <a:p>
                      <a:pPr algn="l" fontAlgn="t"/>
                      <a:r>
                        <a:rPr lang="es-AR" b="1">
                          <a:effectLst/>
                        </a:rPr>
                        <a:t>Nacionalidad</a:t>
                      </a:r>
                    </a:p>
                  </a:txBody>
                  <a:tcPr>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c>
                  <a:txBody>
                    <a:bodyPr/>
                    <a:lstStyle/>
                    <a:p>
                      <a:pPr fontAlgn="ctr"/>
                      <a:r>
                        <a:rPr lang="es-AR">
                          <a:effectLst/>
                        </a:rPr>
                        <a:t>Alemán</a:t>
                      </a:r>
                    </a:p>
                  </a:txBody>
                  <a:tcPr anchor="ctr">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r>
              <a:tr h="0">
                <a:tc>
                  <a:txBody>
                    <a:bodyPr/>
                    <a:lstStyle/>
                    <a:p>
                      <a:pPr algn="l" fontAlgn="t"/>
                      <a:r>
                        <a:rPr lang="es-AR" b="1">
                          <a:effectLst/>
                        </a:rPr>
                        <a:t>Ocupación</a:t>
                      </a:r>
                    </a:p>
                  </a:txBody>
                  <a:tcPr>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c>
                  <a:txBody>
                    <a:bodyPr/>
                    <a:lstStyle/>
                    <a:p>
                      <a:pPr fontAlgn="ctr"/>
                      <a:r>
                        <a:rPr lang="es-AR">
                          <a:effectLst/>
                        </a:rPr>
                        <a:t>Pedagogo</a:t>
                      </a:r>
                    </a:p>
                  </a:txBody>
                  <a:tcPr anchor="ctr">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r>
              <a:tr h="0">
                <a:tc>
                  <a:txBody>
                    <a:bodyPr/>
                    <a:lstStyle/>
                    <a:p>
                      <a:pPr algn="l" fontAlgn="t"/>
                      <a:r>
                        <a:rPr lang="es-AR" b="1">
                          <a:effectLst/>
                        </a:rPr>
                        <a:t>Obras destacadas</a:t>
                      </a:r>
                    </a:p>
                  </a:txBody>
                  <a:tcPr>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c>
                  <a:txBody>
                    <a:bodyPr/>
                    <a:lstStyle/>
                    <a:p>
                      <a:pPr fontAlgn="ctr"/>
                      <a:r>
                        <a:rPr lang="es-AR" u="none" strike="noStrike" dirty="0">
                          <a:solidFill>
                            <a:srgbClr val="BA0000"/>
                          </a:solidFill>
                          <a:effectLst/>
                          <a:hlinkClick r:id="rId9" tooltip="La educación del hombre (la página no existe)"/>
                        </a:rPr>
                        <a:t>La educación del hombre</a:t>
                      </a:r>
                      <a:endParaRPr lang="es-AR" dirty="0">
                        <a:effectLst/>
                      </a:endParaRPr>
                    </a:p>
                  </a:txBody>
                  <a:tcPr anchor="ctr">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r>
            </a:tbl>
          </a:graphicData>
        </a:graphic>
      </p:graphicFrame>
      <p:sp>
        <p:nvSpPr>
          <p:cNvPr id="5" name="AutoShape 1" descr="Información sobre la plantilla"/>
          <p:cNvSpPr>
            <a:spLocks noChangeAspect="1" noChangeArrowheads="1"/>
          </p:cNvSpPr>
          <p:nvPr/>
        </p:nvSpPr>
        <p:spPr bwMode="auto">
          <a:xfrm>
            <a:off x="1023938" y="2538413"/>
            <a:ext cx="152400" cy="152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AR"/>
          </a:p>
        </p:txBody>
      </p:sp>
      <p:sp>
        <p:nvSpPr>
          <p:cNvPr id="6" name="AutoShape 2" descr="Friedrich Froebel.jpg"/>
          <p:cNvSpPr>
            <a:spLocks noChangeAspect="1" noChangeArrowheads="1"/>
          </p:cNvSpPr>
          <p:nvPr/>
        </p:nvSpPr>
        <p:spPr bwMode="auto">
          <a:xfrm>
            <a:off x="1023938" y="2538413"/>
            <a:ext cx="2476500" cy="25622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AR"/>
          </a:p>
        </p:txBody>
      </p:sp>
      <p:sp>
        <p:nvSpPr>
          <p:cNvPr id="7" name="AutoShape 3" descr="Bandera de Alemania"/>
          <p:cNvSpPr>
            <a:spLocks noChangeAspect="1" noChangeArrowheads="1"/>
          </p:cNvSpPr>
          <p:nvPr/>
        </p:nvSpPr>
        <p:spPr bwMode="auto">
          <a:xfrm>
            <a:off x="1023938" y="2538413"/>
            <a:ext cx="190500" cy="1143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AR"/>
          </a:p>
        </p:txBody>
      </p:sp>
      <p:sp>
        <p:nvSpPr>
          <p:cNvPr id="8" name="AutoShape 4" descr="Bandera de Alemania"/>
          <p:cNvSpPr>
            <a:spLocks noChangeAspect="1" noChangeArrowheads="1"/>
          </p:cNvSpPr>
          <p:nvPr/>
        </p:nvSpPr>
        <p:spPr bwMode="auto">
          <a:xfrm>
            <a:off x="1023938" y="2538413"/>
            <a:ext cx="190500" cy="1143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AR"/>
          </a:p>
        </p:txBody>
      </p:sp>
    </p:spTree>
    <p:extLst>
      <p:ext uri="{BB962C8B-B14F-4D97-AF65-F5344CB8AC3E}">
        <p14:creationId xmlns:p14="http://schemas.microsoft.com/office/powerpoint/2010/main" val="6064783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AR"/>
          </a:p>
        </p:txBody>
      </p:sp>
      <p:sp>
        <p:nvSpPr>
          <p:cNvPr id="3" name="Marcador de contenido 2"/>
          <p:cNvSpPr>
            <a:spLocks noGrp="1"/>
          </p:cNvSpPr>
          <p:nvPr>
            <p:ph idx="1"/>
          </p:nvPr>
        </p:nvSpPr>
        <p:spPr/>
        <p:txBody>
          <a:bodyPr>
            <a:normAutofit/>
          </a:bodyPr>
          <a:lstStyle/>
          <a:p>
            <a:pPr lvl="0" algn="just"/>
            <a:r>
              <a:rPr lang="es-AR" dirty="0"/>
              <a:t>Belga (1871 en </a:t>
            </a:r>
            <a:r>
              <a:rPr lang="es-AR" dirty="0" err="1"/>
              <a:t>Renaix</a:t>
            </a:r>
            <a:r>
              <a:rPr lang="es-AR" dirty="0"/>
              <a:t>, Bélgica, y murió en Bruselas en 1932</a:t>
            </a:r>
            <a:r>
              <a:rPr lang="es-AR" dirty="0" smtClean="0"/>
              <a:t>. </a:t>
            </a:r>
            <a:r>
              <a:rPr lang="es-AR" dirty="0"/>
              <a:t>Estudió medicina y neurología</a:t>
            </a:r>
            <a:r>
              <a:rPr lang="es-AR" dirty="0" smtClean="0"/>
              <a:t>. </a:t>
            </a:r>
            <a:r>
              <a:rPr lang="es-AR" dirty="0"/>
              <a:t>Se dedicó a la reeducación de niños con retraso mental</a:t>
            </a:r>
            <a:r>
              <a:rPr lang="es-AR" dirty="0">
                <a:sym typeface="Symbol" panose="05050102010706020507" pitchFamily="18" charset="2"/>
              </a:rPr>
              <a:t></a:t>
            </a:r>
            <a:r>
              <a:rPr lang="es-AR" dirty="0"/>
              <a:t> Crea el instituto Decroly</a:t>
            </a:r>
            <a:r>
              <a:rPr lang="es-AR" dirty="0">
                <a:sym typeface="Symbol" panose="05050102010706020507" pitchFamily="18" charset="2"/>
              </a:rPr>
              <a:t></a:t>
            </a:r>
            <a:r>
              <a:rPr lang="es-AR" dirty="0"/>
              <a:t> Escribe varios libros</a:t>
            </a:r>
            <a:r>
              <a:rPr lang="es-AR" dirty="0" smtClean="0"/>
              <a:t>. </a:t>
            </a:r>
            <a:r>
              <a:rPr lang="es-AR" dirty="0"/>
              <a:t>Introduce los centros de interés como propuesta pedagógica basada en el respeto por el niño y su personalidad con el objetivo de preparar a los niños para vivir en libertad</a:t>
            </a:r>
            <a:r>
              <a:rPr lang="es-AR" dirty="0" smtClean="0"/>
              <a:t>. </a:t>
            </a:r>
            <a:r>
              <a:rPr lang="es-AR" dirty="0"/>
              <a:t>Se opuso a la disciplina rígida</a:t>
            </a:r>
            <a:r>
              <a:rPr lang="es-AR" dirty="0" smtClean="0"/>
              <a:t>. </a:t>
            </a:r>
            <a:r>
              <a:rPr lang="es-AR" dirty="0"/>
              <a:t>En el 1901 fundó en su propia casa en Bruselas el centro educativo la escuela para Niños irregulares</a:t>
            </a:r>
            <a:r>
              <a:rPr lang="es-AR" dirty="0" smtClean="0"/>
              <a:t>.</a:t>
            </a:r>
            <a:endParaRPr lang="es-AR" dirty="0"/>
          </a:p>
        </p:txBody>
      </p:sp>
    </p:spTree>
    <p:extLst>
      <p:ext uri="{BB962C8B-B14F-4D97-AF65-F5344CB8AC3E}">
        <p14:creationId xmlns:p14="http://schemas.microsoft.com/office/powerpoint/2010/main" val="37499244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AR"/>
          </a:p>
        </p:txBody>
      </p:sp>
      <p:sp>
        <p:nvSpPr>
          <p:cNvPr id="3" name="Marcador de contenido 2"/>
          <p:cNvSpPr>
            <a:spLocks noGrp="1"/>
          </p:cNvSpPr>
          <p:nvPr>
            <p:ph idx="1"/>
          </p:nvPr>
        </p:nvSpPr>
        <p:spPr/>
        <p:txBody>
          <a:bodyPr>
            <a:normAutofit/>
          </a:bodyPr>
          <a:lstStyle/>
          <a:p>
            <a:pPr lvl="0" algn="just"/>
            <a:r>
              <a:rPr lang="es-AR" dirty="0" smtClean="0"/>
              <a:t>Aplicó los métodos y materiales anteriormente experimentados con niños que él llamaba "irregulares" esta vez con niños de "inteligencia normal“</a:t>
            </a:r>
            <a:r>
              <a:rPr lang="es-AR" dirty="0" smtClean="0">
                <a:sym typeface="Symbol" panose="05050102010706020507" pitchFamily="18" charset="2"/>
              </a:rPr>
              <a:t></a:t>
            </a:r>
            <a:r>
              <a:rPr lang="es-AR" dirty="0" smtClean="0"/>
              <a:t> Esta escuela estuvo dedicada en un principio sólo al ciclo elemental, pero después se fue ampliando para constituirse también como escuela maternal, secundaria elemental y superior.</a:t>
            </a:r>
          </a:p>
          <a:p>
            <a:pPr lvl="0" algn="just"/>
            <a:r>
              <a:rPr lang="es-AR" dirty="0" smtClean="0"/>
              <a:t>Decroly, al igual que María Montessori, comenzó interesándose por los problemas de aquellos a los que denominaba "débiles mentales". Aplicó el método científico a la investigación de los factores que puedan modificar de forma favorable, la evolución intelectual, afectiva y motriz de los niños que sometía a su observación.</a:t>
            </a:r>
          </a:p>
          <a:p>
            <a:endParaRPr lang="es-AR" dirty="0"/>
          </a:p>
        </p:txBody>
      </p:sp>
    </p:spTree>
    <p:extLst>
      <p:ext uri="{BB962C8B-B14F-4D97-AF65-F5344CB8AC3E}">
        <p14:creationId xmlns:p14="http://schemas.microsoft.com/office/powerpoint/2010/main" val="26305327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b="1" dirty="0" smtClean="0"/>
              <a:t>Método Decroly</a:t>
            </a:r>
            <a:endParaRPr lang="es-AR" b="1" dirty="0"/>
          </a:p>
        </p:txBody>
      </p:sp>
      <p:sp>
        <p:nvSpPr>
          <p:cNvPr id="3" name="Marcador de contenido 2"/>
          <p:cNvSpPr>
            <a:spLocks noGrp="1"/>
          </p:cNvSpPr>
          <p:nvPr>
            <p:ph idx="1"/>
          </p:nvPr>
        </p:nvSpPr>
        <p:spPr/>
        <p:txBody>
          <a:bodyPr>
            <a:normAutofit/>
          </a:bodyPr>
          <a:lstStyle/>
          <a:p>
            <a:pPr lvl="0" algn="just"/>
            <a:r>
              <a:rPr lang="es-AR" dirty="0" smtClean="0"/>
              <a:t>Organizar el ambiente escolar, para que el niño encuentre allí las motivaciones adecuadas a sus curiosidades naturales. El principio de la libertad: Oposición a la disciplina rígida que sometía al niño a una actitud pasiva. La escuela debe ser activa, permitir al niño expresar sus tendencias a la inquietud y el juego.</a:t>
            </a:r>
          </a:p>
          <a:p>
            <a:endParaRPr lang="es-AR" dirty="0" smtClean="0"/>
          </a:p>
          <a:p>
            <a:endParaRPr lang="es-AR" dirty="0"/>
          </a:p>
        </p:txBody>
      </p:sp>
    </p:spTree>
    <p:extLst>
      <p:ext uri="{BB962C8B-B14F-4D97-AF65-F5344CB8AC3E}">
        <p14:creationId xmlns:p14="http://schemas.microsoft.com/office/powerpoint/2010/main" val="17603406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b="1" dirty="0" smtClean="0"/>
              <a:t>Etapas del método </a:t>
            </a:r>
            <a:endParaRPr lang="es-AR" b="1" dirty="0"/>
          </a:p>
        </p:txBody>
      </p:sp>
      <p:sp>
        <p:nvSpPr>
          <p:cNvPr id="3" name="Marcador de contenido 2"/>
          <p:cNvSpPr>
            <a:spLocks noGrp="1"/>
          </p:cNvSpPr>
          <p:nvPr>
            <p:ph idx="1"/>
          </p:nvPr>
        </p:nvSpPr>
        <p:spPr/>
        <p:txBody>
          <a:bodyPr/>
          <a:lstStyle/>
          <a:p>
            <a:pPr lvl="0" algn="just"/>
            <a:r>
              <a:rPr lang="es-AR" dirty="0" smtClean="0"/>
              <a:t>La </a:t>
            </a:r>
            <a:r>
              <a:rPr lang="es-AR" u="sng" dirty="0" smtClean="0"/>
              <a:t>observación directa</a:t>
            </a:r>
            <a:r>
              <a:rPr lang="es-AR" dirty="0" smtClean="0"/>
              <a:t>: es el ejercicio primordial para desvelar en el alumno el espíritu científico. </a:t>
            </a:r>
          </a:p>
          <a:p>
            <a:pPr lvl="0" algn="just"/>
            <a:r>
              <a:rPr lang="es-AR" dirty="0" smtClean="0"/>
              <a:t>La </a:t>
            </a:r>
            <a:r>
              <a:rPr lang="es-AR" u="sng" dirty="0" smtClean="0"/>
              <a:t>asociación</a:t>
            </a:r>
            <a:r>
              <a:rPr lang="es-AR" dirty="0" smtClean="0"/>
              <a:t> permite la ampliación del ámbito vital del niño, pues añade sus experiencias personales con las representaciones de otros, asocia lo que ve con su experiencia. </a:t>
            </a:r>
          </a:p>
          <a:p>
            <a:pPr lvl="0" algn="just"/>
            <a:r>
              <a:rPr lang="es-AR" dirty="0" smtClean="0"/>
              <a:t>La </a:t>
            </a:r>
            <a:r>
              <a:rPr lang="es-AR" u="sng" dirty="0" smtClean="0"/>
              <a:t>expresión</a:t>
            </a:r>
            <a:r>
              <a:rPr lang="es-AR" dirty="0" smtClean="0"/>
              <a:t>: a actividades manuales y artísticas.</a:t>
            </a:r>
          </a:p>
          <a:p>
            <a:endParaRPr lang="es-AR" dirty="0"/>
          </a:p>
        </p:txBody>
      </p:sp>
    </p:spTree>
    <p:extLst>
      <p:ext uri="{BB962C8B-B14F-4D97-AF65-F5344CB8AC3E}">
        <p14:creationId xmlns:p14="http://schemas.microsoft.com/office/powerpoint/2010/main" val="38842598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b="1" dirty="0" smtClean="0"/>
              <a:t>Juan Enrique Pestalozzi</a:t>
            </a:r>
            <a:endParaRPr lang="es-AR" b="1" dirty="0"/>
          </a:p>
        </p:txBody>
      </p:sp>
      <p:sp>
        <p:nvSpPr>
          <p:cNvPr id="3" name="Marcador de contenido 2"/>
          <p:cNvSpPr>
            <a:spLocks noGrp="1"/>
          </p:cNvSpPr>
          <p:nvPr>
            <p:ph idx="1"/>
          </p:nvPr>
        </p:nvSpPr>
        <p:spPr/>
        <p:txBody>
          <a:bodyPr>
            <a:normAutofit lnSpcReduction="10000"/>
          </a:bodyPr>
          <a:lstStyle/>
          <a:p>
            <a:pPr lvl="0" algn="just"/>
            <a:r>
              <a:rPr lang="es-AR" dirty="0"/>
              <a:t>Juan Enrique Pestalozzi nació en </a:t>
            </a:r>
            <a:r>
              <a:rPr lang="es-AR" dirty="0" err="1"/>
              <a:t>Zurich</a:t>
            </a:r>
            <a:r>
              <a:rPr lang="es-AR" dirty="0"/>
              <a:t>, Suiza, el 12 de enero de 1746. Su vida estuvo llena de desgracias, aunque siempre trató él de seguir adelante. Su padre, de origen italiano y cirujano de profesión, lo perdió cuando aún era chico. Fue así como a su madre le tocó cargar con la responsabilidad y peso que implicaba la educación de Juan Enrique</a:t>
            </a:r>
            <a:r>
              <a:rPr lang="es-AR" dirty="0" smtClean="0"/>
              <a:t>. </a:t>
            </a:r>
            <a:r>
              <a:rPr lang="es-AR" dirty="0"/>
              <a:t>Como profetizando su obra y pensamiento, se caracterizó por ser un niño desobediente, desordenado y con pocos logros escolares en su niñez</a:t>
            </a:r>
            <a:r>
              <a:rPr lang="es-AR" dirty="0" smtClean="0"/>
              <a:t>. </a:t>
            </a:r>
            <a:r>
              <a:rPr lang="es-AR" dirty="0"/>
              <a:t>Estudió en </a:t>
            </a:r>
            <a:r>
              <a:rPr lang="es-AR" dirty="0" err="1"/>
              <a:t>Zurich</a:t>
            </a:r>
            <a:r>
              <a:rPr lang="es-AR" dirty="0"/>
              <a:t>, en 1.775 Pestalozzi no terminó ninguna profesión académica, pero poseía una sólida formación cultural. Era un gran conocedor de las obras de </a:t>
            </a:r>
            <a:r>
              <a:rPr lang="es-AR" dirty="0" err="1"/>
              <a:t>Rosseau</a:t>
            </a:r>
            <a:r>
              <a:rPr lang="es-AR" dirty="0" smtClean="0"/>
              <a:t>. </a:t>
            </a:r>
            <a:r>
              <a:rPr lang="es-AR" dirty="0"/>
              <a:t>La pobreza generalizada propicia su ilusión de crear escuelas de producción, en donde los niños huérfanos puedan, a través de su trabajo, educarse y alimentarse. Su primer centro educativo recibe el nombre de "Granja Nueva", que después de cinco años tuvo que cerrar por problemas económicos. Sus primeros centros educativos fracasan económicamente, pero las experiencias que obtuvo sirven para nutrir su concepción pedagógica.</a:t>
            </a:r>
          </a:p>
          <a:p>
            <a:endParaRPr lang="es-AR" dirty="0"/>
          </a:p>
        </p:txBody>
      </p:sp>
    </p:spTree>
    <p:extLst>
      <p:ext uri="{BB962C8B-B14F-4D97-AF65-F5344CB8AC3E}">
        <p14:creationId xmlns:p14="http://schemas.microsoft.com/office/powerpoint/2010/main" val="13377369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AR"/>
          </a:p>
        </p:txBody>
      </p:sp>
      <p:sp>
        <p:nvSpPr>
          <p:cNvPr id="3" name="Marcador de contenido 2"/>
          <p:cNvSpPr>
            <a:spLocks noGrp="1"/>
          </p:cNvSpPr>
          <p:nvPr>
            <p:ph idx="1"/>
          </p:nvPr>
        </p:nvSpPr>
        <p:spPr/>
        <p:txBody>
          <a:bodyPr/>
          <a:lstStyle/>
          <a:p>
            <a:r>
              <a:rPr lang="es-AR" dirty="0"/>
              <a:t>El trabajo que realiza Pestalozzi con niños huérfanos y mendigos muestra lo que podría considerarse el posible origen de la educación especial para niños con situaciones difíciles de adaptación social.</a:t>
            </a:r>
            <a:r>
              <a:rPr lang="es-AR" dirty="0">
                <a:sym typeface="Symbol" panose="05050102010706020507" pitchFamily="18" charset="2"/>
              </a:rPr>
              <a:t></a:t>
            </a:r>
            <a:r>
              <a:rPr lang="es-AR" dirty="0"/>
              <a:t> Pestalozzi defendía la individualidad del niño y la necesidad de que los maestros fueran preparados para lograr un desarrollo integral del alumno más que para implantarles conocimientos</a:t>
            </a:r>
          </a:p>
        </p:txBody>
      </p:sp>
    </p:spTree>
    <p:extLst>
      <p:ext uri="{BB962C8B-B14F-4D97-AF65-F5344CB8AC3E}">
        <p14:creationId xmlns:p14="http://schemas.microsoft.com/office/powerpoint/2010/main" val="16136742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AR"/>
          </a:p>
        </p:txBody>
      </p:sp>
      <p:sp>
        <p:nvSpPr>
          <p:cNvPr id="3" name="Marcador de contenido 2"/>
          <p:cNvSpPr>
            <a:spLocks noGrp="1"/>
          </p:cNvSpPr>
          <p:nvPr>
            <p:ph idx="1"/>
          </p:nvPr>
        </p:nvSpPr>
        <p:spPr/>
        <p:txBody>
          <a:bodyPr>
            <a:normAutofit/>
          </a:bodyPr>
          <a:lstStyle/>
          <a:p>
            <a:pPr lvl="0"/>
            <a:r>
              <a:rPr lang="es-AR" dirty="0"/>
              <a:t>Le dio importancia al desarrollo del niño</a:t>
            </a:r>
            <a:r>
              <a:rPr lang="es-AR" dirty="0">
                <a:sym typeface="Symbol" panose="05050102010706020507" pitchFamily="18" charset="2"/>
              </a:rPr>
              <a:t></a:t>
            </a:r>
            <a:r>
              <a:rPr lang="es-AR" dirty="0"/>
              <a:t> Puso en práctica la organización de experiencias y actividades por medio del juego.</a:t>
            </a:r>
            <a:r>
              <a:rPr lang="es-AR" dirty="0">
                <a:sym typeface="Symbol" panose="05050102010706020507" pitchFamily="18" charset="2"/>
              </a:rPr>
              <a:t></a:t>
            </a:r>
            <a:r>
              <a:rPr lang="es-AR" dirty="0"/>
              <a:t> Valoró las actividades espontáneas del niño.</a:t>
            </a:r>
            <a:r>
              <a:rPr lang="es-AR" dirty="0">
                <a:sym typeface="Symbol" panose="05050102010706020507" pitchFamily="18" charset="2"/>
              </a:rPr>
              <a:t></a:t>
            </a:r>
            <a:r>
              <a:rPr lang="es-AR" dirty="0"/>
              <a:t> Hizo énfasis en la ejercitación de las actividades manuales.</a:t>
            </a:r>
            <a:r>
              <a:rPr lang="es-AR" dirty="0">
                <a:sym typeface="Symbol" panose="05050102010706020507" pitchFamily="18" charset="2"/>
              </a:rPr>
              <a:t></a:t>
            </a:r>
            <a:r>
              <a:rPr lang="es-AR" dirty="0"/>
              <a:t> Consideró la ejercitación en el dibujo como un medio para perfeccionar progresivamente la mano, lo cual le serviría de basa para la escritura.</a:t>
            </a:r>
            <a:r>
              <a:rPr lang="es-AR" dirty="0">
                <a:sym typeface="Symbol" panose="05050102010706020507" pitchFamily="18" charset="2"/>
              </a:rPr>
              <a:t></a:t>
            </a:r>
            <a:r>
              <a:rPr lang="es-AR" dirty="0"/>
              <a:t> Ejercitó el lenguaje por medio de la conversación sencilla, para después aprender a leer.</a:t>
            </a:r>
            <a:r>
              <a:rPr lang="es-AR" dirty="0">
                <a:sym typeface="Symbol" panose="05050102010706020507" pitchFamily="18" charset="2"/>
              </a:rPr>
              <a:t></a:t>
            </a:r>
            <a:r>
              <a:rPr lang="es-AR" dirty="0"/>
              <a:t> Destacó la utilidad de los ejercicios corporales combinados con los cantos.</a:t>
            </a:r>
            <a:r>
              <a:rPr lang="es-AR" dirty="0">
                <a:sym typeface="Symbol" panose="05050102010706020507" pitchFamily="18" charset="2"/>
              </a:rPr>
              <a:t></a:t>
            </a:r>
            <a:r>
              <a:rPr lang="es-AR" dirty="0"/>
              <a:t> Señaló como vital el desenvolvimiento del niño en sus primeros momentos con la familia, en especial con la madre.</a:t>
            </a:r>
            <a:r>
              <a:rPr lang="es-AR" dirty="0">
                <a:sym typeface="Symbol" panose="05050102010706020507" pitchFamily="18" charset="2"/>
              </a:rPr>
              <a:t></a:t>
            </a:r>
            <a:r>
              <a:rPr lang="es-AR" dirty="0"/>
              <a:t> Le dio importancia a la afectividad desde el mismo momento del nacimiento del niño.</a:t>
            </a:r>
            <a:r>
              <a:rPr lang="es-AR" dirty="0">
                <a:sym typeface="Symbol" panose="05050102010706020507" pitchFamily="18" charset="2"/>
              </a:rPr>
              <a:t></a:t>
            </a:r>
            <a:r>
              <a:rPr lang="es-AR" dirty="0"/>
              <a:t> Destacó el desarrollo social del niño, primeramente en la familia y posteriormente en la escuela.</a:t>
            </a:r>
            <a:r>
              <a:rPr lang="es-AR" dirty="0">
                <a:sym typeface="Symbol" panose="05050102010706020507" pitchFamily="18" charset="2"/>
              </a:rPr>
              <a:t></a:t>
            </a:r>
            <a:r>
              <a:rPr lang="es-AR" dirty="0"/>
              <a:t> Consideró importante la creación de instituciones para atender a aquellos niños que eran carentes de recursos económicos.</a:t>
            </a:r>
          </a:p>
          <a:p>
            <a:endParaRPr lang="es-AR" dirty="0"/>
          </a:p>
        </p:txBody>
      </p:sp>
    </p:spTree>
    <p:extLst>
      <p:ext uri="{BB962C8B-B14F-4D97-AF65-F5344CB8AC3E}">
        <p14:creationId xmlns:p14="http://schemas.microsoft.com/office/powerpoint/2010/main" val="3242660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err="1" smtClean="0"/>
              <a:t>froebel</a:t>
            </a:r>
            <a:endParaRPr lang="es-AR" dirty="0"/>
          </a:p>
        </p:txBody>
      </p:sp>
      <p:sp>
        <p:nvSpPr>
          <p:cNvPr id="3" name="Marcador de contenido 2"/>
          <p:cNvSpPr>
            <a:spLocks noGrp="1"/>
          </p:cNvSpPr>
          <p:nvPr>
            <p:ph idx="1"/>
          </p:nvPr>
        </p:nvSpPr>
        <p:spPr/>
        <p:txBody>
          <a:bodyPr/>
          <a:lstStyle/>
          <a:p>
            <a:pPr lvl="0" algn="just"/>
            <a:r>
              <a:rPr lang="es-AR" dirty="0" smtClean="0"/>
              <a:t>Nacido </a:t>
            </a:r>
            <a:r>
              <a:rPr lang="es-AR" dirty="0"/>
              <a:t>el 2 de abril de 1782 en Alemania</a:t>
            </a:r>
            <a:r>
              <a:rPr lang="es-AR" dirty="0" smtClean="0"/>
              <a:t>. </a:t>
            </a:r>
            <a:r>
              <a:rPr lang="es-AR" dirty="0"/>
              <a:t>Es autodidacta, pero pudo estudiar durante algún tiempo en las universidades de Jena, Gotinga y Berlín</a:t>
            </a:r>
            <a:r>
              <a:rPr lang="es-AR" dirty="0" smtClean="0"/>
              <a:t>. </a:t>
            </a:r>
            <a:r>
              <a:rPr lang="es-AR" dirty="0"/>
              <a:t>Trabajó en diferentes ámbitos, como silvicultura, topografía o arquitectura antes de descubrir su verdadera vocación: la enseñanza</a:t>
            </a:r>
            <a:r>
              <a:rPr lang="es-AR" dirty="0" smtClean="0"/>
              <a:t>. </a:t>
            </a:r>
            <a:r>
              <a:rPr lang="es-AR" dirty="0"/>
              <a:t>Fue profesor en la Escuela Modelo de Frankfurt, y desde 1806 hasta 1810 trabajó y estudió con el relevante reformador de la educación suiza Johann Pestalozzi en Suiza</a:t>
            </a:r>
            <a:r>
              <a:rPr lang="es-AR" dirty="0" smtClean="0"/>
              <a:t>. </a:t>
            </a:r>
            <a:r>
              <a:rPr lang="es-AR" dirty="0"/>
              <a:t>La carrera de profesor de </a:t>
            </a:r>
            <a:r>
              <a:rPr lang="es-AR" dirty="0" err="1"/>
              <a:t>Fröbel</a:t>
            </a:r>
            <a:r>
              <a:rPr lang="es-AR" dirty="0"/>
              <a:t> se interrumpió de 1813 a 1815 para servir en la Armada prusiana</a:t>
            </a:r>
            <a:r>
              <a:rPr lang="es-AR" dirty="0" smtClean="0"/>
              <a:t>.</a:t>
            </a:r>
          </a:p>
          <a:p>
            <a:pPr lvl="0" algn="just"/>
            <a:r>
              <a:rPr lang="es-AR" dirty="0" smtClean="0"/>
              <a:t> </a:t>
            </a:r>
            <a:r>
              <a:rPr lang="es-AR" dirty="0"/>
              <a:t>Funda el Instituto Educativo Universal Alemán</a:t>
            </a:r>
            <a:r>
              <a:rPr lang="es-AR" dirty="0" smtClean="0"/>
              <a:t>. </a:t>
            </a:r>
            <a:r>
              <a:rPr lang="es-AR" dirty="0"/>
              <a:t>Desarrolló ideas educativas para niños/as de 3 a 7 años.</a:t>
            </a:r>
          </a:p>
          <a:p>
            <a:endParaRPr lang="es-AR" dirty="0"/>
          </a:p>
        </p:txBody>
      </p:sp>
    </p:spTree>
    <p:extLst>
      <p:ext uri="{BB962C8B-B14F-4D97-AF65-F5344CB8AC3E}">
        <p14:creationId xmlns:p14="http://schemas.microsoft.com/office/powerpoint/2010/main" val="3618438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Kindergarten: espacio para el juego y la educación infantil</a:t>
            </a:r>
            <a:endParaRPr lang="es-AR" dirty="0"/>
          </a:p>
        </p:txBody>
      </p:sp>
      <p:sp>
        <p:nvSpPr>
          <p:cNvPr id="3" name="Marcador de contenido 2"/>
          <p:cNvSpPr>
            <a:spLocks noGrp="1"/>
          </p:cNvSpPr>
          <p:nvPr>
            <p:ph idx="1"/>
          </p:nvPr>
        </p:nvSpPr>
        <p:spPr/>
        <p:txBody>
          <a:bodyPr/>
          <a:lstStyle/>
          <a:p>
            <a:pPr algn="just"/>
            <a:r>
              <a:rPr lang="es-AR" dirty="0" err="1"/>
              <a:t>Froebel</a:t>
            </a:r>
            <a:r>
              <a:rPr lang="es-AR" dirty="0"/>
              <a:t> establece un kindergarten en Alemania. En esta escuela se trabajaba con juegos, canciones, historias y manualidades</a:t>
            </a:r>
            <a:r>
              <a:rPr lang="es-AR" dirty="0" smtClean="0"/>
              <a:t>. </a:t>
            </a:r>
            <a:r>
              <a:rPr lang="es-AR" dirty="0"/>
              <a:t>Publica su libro “Cantos maternales”, que son una serie de canciones que buscan estimular los sentidos de los niños desde los primeros meses de vida.</a:t>
            </a:r>
            <a:r>
              <a:rPr lang="es-AR" dirty="0">
                <a:sym typeface="Symbol" panose="05050102010706020507" pitchFamily="18" charset="2"/>
              </a:rPr>
              <a:t></a:t>
            </a:r>
            <a:r>
              <a:rPr lang="es-AR" dirty="0"/>
              <a:t> En los siguientes diez años se fundan más de cuarenta y cuatro </a:t>
            </a:r>
            <a:r>
              <a:rPr lang="es-AR" dirty="0" err="1"/>
              <a:t>kindergartens</a:t>
            </a:r>
            <a:r>
              <a:rPr lang="es-AR" dirty="0"/>
              <a:t> en toda Alemania y un centro de capacitación de maestros</a:t>
            </a:r>
            <a:r>
              <a:rPr lang="es-AR" dirty="0" smtClean="0"/>
              <a:t>.</a:t>
            </a:r>
            <a:r>
              <a:rPr lang="es-AR" dirty="0"/>
              <a:t> </a:t>
            </a:r>
            <a:endParaRPr lang="es-AR" dirty="0" smtClean="0"/>
          </a:p>
          <a:p>
            <a:pPr algn="just"/>
            <a:r>
              <a:rPr lang="es-AR" dirty="0" smtClean="0"/>
              <a:t>El </a:t>
            </a:r>
            <a:r>
              <a:rPr lang="es-AR" dirty="0"/>
              <a:t>kindergarten debía ser </a:t>
            </a:r>
            <a:r>
              <a:rPr lang="es-AR" i="1" dirty="0"/>
              <a:t>" una extensión del hogar ", </a:t>
            </a:r>
            <a:r>
              <a:rPr lang="es-AR" dirty="0"/>
              <a:t>puesto que le dio importancia crucial a la familia, ya que, la entendía como un </a:t>
            </a:r>
            <a:r>
              <a:rPr lang="es-AR" dirty="0" smtClean="0"/>
              <a:t>todo "</a:t>
            </a:r>
            <a:r>
              <a:rPr lang="es-AR" dirty="0"/>
              <a:t>indivisible" que al romperse viola una ley natural. En el Kindergarten , también se consideró fundamental el contacto con la familia del niño, tanto que en su modo de trabajar, debía reflejar algunas de las características de un hogar feliz: tranquilidad, cariño confianza, calor.</a:t>
            </a:r>
          </a:p>
          <a:p>
            <a:pPr lvl="0" algn="just"/>
            <a:endParaRPr lang="es-AR" dirty="0"/>
          </a:p>
          <a:p>
            <a:endParaRPr lang="es-AR" dirty="0"/>
          </a:p>
        </p:txBody>
      </p:sp>
    </p:spTree>
    <p:extLst>
      <p:ext uri="{BB962C8B-B14F-4D97-AF65-F5344CB8AC3E}">
        <p14:creationId xmlns:p14="http://schemas.microsoft.com/office/powerpoint/2010/main" val="1740784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Concepción del juego</a:t>
            </a:r>
            <a:endParaRPr lang="es-AR" dirty="0"/>
          </a:p>
        </p:txBody>
      </p:sp>
      <p:sp>
        <p:nvSpPr>
          <p:cNvPr id="3" name="Marcador de contenido 2"/>
          <p:cNvSpPr>
            <a:spLocks noGrp="1"/>
          </p:cNvSpPr>
          <p:nvPr>
            <p:ph idx="1"/>
          </p:nvPr>
        </p:nvSpPr>
        <p:spPr/>
        <p:txBody>
          <a:bodyPr/>
          <a:lstStyle/>
          <a:p>
            <a:pPr algn="just"/>
            <a:r>
              <a:rPr lang="es-AR" dirty="0"/>
              <a:t>El </a:t>
            </a:r>
            <a:r>
              <a:rPr lang="es-AR" dirty="0" smtClean="0"/>
              <a:t>considera al </a:t>
            </a:r>
            <a:r>
              <a:rPr lang="es-AR" dirty="0"/>
              <a:t>juego como el medio más adecuado para introducir a los niños al mundo de la cultura, la sociedad, la creatividad y el servicio a los demás, sin dejar de lado el aprecio y el cultivo de la naturaleza en un ambiente de amor y libertad</a:t>
            </a:r>
            <a:r>
              <a:rPr lang="es-AR" dirty="0" smtClean="0"/>
              <a:t>. </a:t>
            </a:r>
            <a:r>
              <a:rPr lang="es-AR" dirty="0" err="1"/>
              <a:t>Fröbel</a:t>
            </a:r>
            <a:r>
              <a:rPr lang="es-AR" dirty="0"/>
              <a:t> intentaba educar a los niños tan libremente como las flores en un jardín (de ahí el nombre Kindergarten, que significa en alemán "el jardín de los niños"), utilizaba juegos, canciones, materiales especialmente elegidos para trabajar, e historias dirigidas a las necesidades de los pequeños </a:t>
            </a:r>
          </a:p>
        </p:txBody>
      </p:sp>
    </p:spTree>
    <p:extLst>
      <p:ext uri="{BB962C8B-B14F-4D97-AF65-F5344CB8AC3E}">
        <p14:creationId xmlns:p14="http://schemas.microsoft.com/office/powerpoint/2010/main" val="81354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Método </a:t>
            </a:r>
            <a:r>
              <a:rPr lang="es-AR" dirty="0" err="1" smtClean="0"/>
              <a:t>Froebeliano</a:t>
            </a:r>
            <a:endParaRPr lang="es-AR" dirty="0"/>
          </a:p>
        </p:txBody>
      </p:sp>
      <p:sp>
        <p:nvSpPr>
          <p:cNvPr id="3" name="Marcador de contenido 2"/>
          <p:cNvSpPr>
            <a:spLocks noGrp="1"/>
          </p:cNvSpPr>
          <p:nvPr>
            <p:ph idx="1"/>
          </p:nvPr>
        </p:nvSpPr>
        <p:spPr/>
        <p:txBody>
          <a:bodyPr>
            <a:normAutofit/>
          </a:bodyPr>
          <a:lstStyle/>
          <a:p>
            <a:r>
              <a:rPr lang="es-AR" dirty="0" smtClean="0"/>
              <a:t>Comprende </a:t>
            </a:r>
            <a:r>
              <a:rPr lang="es-AR" dirty="0"/>
              <a:t>5 series: </a:t>
            </a:r>
            <a:endParaRPr lang="es-AR" dirty="0" smtClean="0"/>
          </a:p>
          <a:p>
            <a:r>
              <a:rPr lang="es-AR" dirty="0" smtClean="0"/>
              <a:t>- </a:t>
            </a:r>
            <a:r>
              <a:rPr lang="es-AR" dirty="0"/>
              <a:t>Juegos gimnásticos acompañados de canto </a:t>
            </a:r>
            <a:endParaRPr lang="es-AR" dirty="0" smtClean="0"/>
          </a:p>
          <a:p>
            <a:r>
              <a:rPr lang="es-AR" dirty="0" smtClean="0"/>
              <a:t>- </a:t>
            </a:r>
            <a:r>
              <a:rPr lang="es-AR" dirty="0"/>
              <a:t>Cultivo de plantas y cuidado de </a:t>
            </a:r>
            <a:r>
              <a:rPr lang="es-AR" dirty="0" smtClean="0"/>
              <a:t>animales </a:t>
            </a:r>
          </a:p>
          <a:p>
            <a:r>
              <a:rPr lang="es-AR" dirty="0" smtClean="0"/>
              <a:t>- </a:t>
            </a:r>
            <a:r>
              <a:rPr lang="es-AR" dirty="0"/>
              <a:t>Poesía, canto, cuento y </a:t>
            </a:r>
            <a:r>
              <a:rPr lang="es-AR" dirty="0" smtClean="0"/>
              <a:t>dramatización </a:t>
            </a:r>
          </a:p>
          <a:p>
            <a:r>
              <a:rPr lang="es-AR" dirty="0" smtClean="0"/>
              <a:t>- </a:t>
            </a:r>
            <a:r>
              <a:rPr lang="es-AR" dirty="0"/>
              <a:t>Excursiones </a:t>
            </a:r>
            <a:endParaRPr lang="es-AR" dirty="0" smtClean="0"/>
          </a:p>
          <a:p>
            <a:r>
              <a:rPr lang="es-AR" dirty="0" smtClean="0"/>
              <a:t>- </a:t>
            </a:r>
            <a:r>
              <a:rPr lang="es-AR" dirty="0"/>
              <a:t>Juegos con los dones u </a:t>
            </a:r>
            <a:r>
              <a:rPr lang="es-AR" dirty="0" smtClean="0"/>
              <a:t>ocupaciones</a:t>
            </a:r>
          </a:p>
          <a:p>
            <a:pPr lvl="0"/>
            <a:r>
              <a:rPr lang="es-AR" dirty="0" smtClean="0"/>
              <a:t>Publica </a:t>
            </a:r>
            <a:r>
              <a:rPr lang="es-AR" dirty="0"/>
              <a:t>un libro y diseña juego de 500 piezas geométricas de madera</a:t>
            </a:r>
            <a:r>
              <a:rPr lang="es-AR" dirty="0" smtClean="0"/>
              <a:t>.</a:t>
            </a:r>
            <a:r>
              <a:rPr lang="es-AR" dirty="0"/>
              <a:t> Los </a:t>
            </a:r>
            <a:r>
              <a:rPr lang="es-AR" dirty="0" smtClean="0"/>
              <a:t>niños</a:t>
            </a:r>
          </a:p>
          <a:p>
            <a:pPr lvl="0"/>
            <a:r>
              <a:rPr lang="es-AR" dirty="0" smtClean="0"/>
              <a:t> </a:t>
            </a:r>
            <a:endParaRPr lang="es-AR" dirty="0"/>
          </a:p>
        </p:txBody>
      </p:sp>
    </p:spTree>
    <p:extLst>
      <p:ext uri="{BB962C8B-B14F-4D97-AF65-F5344CB8AC3E}">
        <p14:creationId xmlns:p14="http://schemas.microsoft.com/office/powerpoint/2010/main" val="2197881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Organización del espacio y grupos</a:t>
            </a:r>
            <a:endParaRPr lang="es-AR" dirty="0"/>
          </a:p>
        </p:txBody>
      </p:sp>
      <p:sp>
        <p:nvSpPr>
          <p:cNvPr id="3" name="Marcador de contenido 2"/>
          <p:cNvSpPr>
            <a:spLocks noGrp="1"/>
          </p:cNvSpPr>
          <p:nvPr>
            <p:ph idx="1"/>
          </p:nvPr>
        </p:nvSpPr>
        <p:spPr/>
        <p:txBody>
          <a:bodyPr>
            <a:normAutofit fontScale="92500"/>
          </a:bodyPr>
          <a:lstStyle/>
          <a:p>
            <a:pPr lvl="0"/>
            <a:r>
              <a:rPr lang="es-AR" dirty="0"/>
              <a:t>Estaban separados en base a 3 grupos: grandes, regulares y pequeños. Organizado por un educador principal y también por un grupo de ayudantes o cuidadoras que era el verdadero rol que </a:t>
            </a:r>
            <a:r>
              <a:rPr lang="es-AR" dirty="0" err="1"/>
              <a:t>Froebel</a:t>
            </a:r>
            <a:r>
              <a:rPr lang="es-AR" dirty="0"/>
              <a:t> postulaba para la </a:t>
            </a:r>
            <a:r>
              <a:rPr lang="es-AR" dirty="0" smtClean="0"/>
              <a:t>mujer.</a:t>
            </a:r>
            <a:endParaRPr lang="es-AR" dirty="0"/>
          </a:p>
          <a:p>
            <a:pPr lvl="0"/>
            <a:r>
              <a:rPr lang="es-AR" dirty="0"/>
              <a:t> </a:t>
            </a:r>
            <a:r>
              <a:rPr lang="es-AR" u="sng" dirty="0"/>
              <a:t>Espacio exterior </a:t>
            </a:r>
            <a:r>
              <a:rPr lang="es-AR" dirty="0"/>
              <a:t>que permitiera actividades de diferentes tipos, el que incluso debía ampliarse a través de visitas que permitieran el contacto aún más directo con la naturaleza. </a:t>
            </a:r>
          </a:p>
          <a:p>
            <a:pPr lvl="0"/>
            <a:r>
              <a:rPr lang="es-AR" u="sng" dirty="0"/>
              <a:t>Espacio interior </a:t>
            </a:r>
            <a:r>
              <a:rPr lang="es-AR" dirty="0"/>
              <a:t>bien organizado con: Sala de juegos: en lo posible sea rectangular y que este en proporción con la cantidad de niños, además enfatiza la importancia de una iluminación natural y con buena ventilación. </a:t>
            </a:r>
          </a:p>
          <a:p>
            <a:pPr lvl="0"/>
            <a:r>
              <a:rPr lang="es-AR" u="sng" dirty="0"/>
              <a:t>Mobiliario</a:t>
            </a:r>
            <a:r>
              <a:rPr lang="es-AR" dirty="0"/>
              <a:t> señala, bancas largas con respaldo en proporción a las dimensiones de los niños, cuidando además que sus bordes sean redondeados. Sugiere además, la existencia de unas 2 mesas con plantas, "para purificar el aire y ornamentar la sala".</a:t>
            </a:r>
          </a:p>
          <a:p>
            <a:endParaRPr lang="es-AR" dirty="0"/>
          </a:p>
          <a:p>
            <a:endParaRPr lang="es-AR" dirty="0"/>
          </a:p>
        </p:txBody>
      </p:sp>
    </p:spTree>
    <p:extLst>
      <p:ext uri="{BB962C8B-B14F-4D97-AF65-F5344CB8AC3E}">
        <p14:creationId xmlns:p14="http://schemas.microsoft.com/office/powerpoint/2010/main" val="12150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AR"/>
          </a:p>
        </p:txBody>
      </p:sp>
      <p:sp>
        <p:nvSpPr>
          <p:cNvPr id="3" name="Marcador de contenido 2"/>
          <p:cNvSpPr>
            <a:spLocks noGrp="1"/>
          </p:cNvSpPr>
          <p:nvPr>
            <p:ph idx="1"/>
          </p:nvPr>
        </p:nvSpPr>
        <p:spPr/>
        <p:txBody>
          <a:bodyPr/>
          <a:lstStyle/>
          <a:p>
            <a:endParaRPr lang="es-AR"/>
          </a:p>
        </p:txBody>
      </p:sp>
    </p:spTree>
    <p:extLst>
      <p:ext uri="{BB962C8B-B14F-4D97-AF65-F5344CB8AC3E}">
        <p14:creationId xmlns:p14="http://schemas.microsoft.com/office/powerpoint/2010/main" val="344775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b="1" dirty="0" smtClean="0"/>
              <a:t>Hermanas Agassi</a:t>
            </a:r>
            <a:endParaRPr lang="es-AR" b="1" dirty="0"/>
          </a:p>
        </p:txBody>
      </p:sp>
      <p:sp>
        <p:nvSpPr>
          <p:cNvPr id="3" name="Marcador de contenido 2"/>
          <p:cNvSpPr>
            <a:spLocks noGrp="1"/>
          </p:cNvSpPr>
          <p:nvPr>
            <p:ph idx="1"/>
          </p:nvPr>
        </p:nvSpPr>
        <p:spPr/>
        <p:txBody>
          <a:bodyPr/>
          <a:lstStyle/>
          <a:p>
            <a:pPr lvl="0"/>
            <a:r>
              <a:rPr lang="es-AR" dirty="0"/>
              <a:t>1866-1951 y 1870-1945</a:t>
            </a:r>
            <a:r>
              <a:rPr lang="es-AR" dirty="0">
                <a:sym typeface="Symbol" panose="05050102010706020507" pitchFamily="18" charset="2"/>
              </a:rPr>
              <a:t></a:t>
            </a:r>
            <a:r>
              <a:rPr lang="es-AR" dirty="0"/>
              <a:t> Pedagogas italianas, nacidas y muertas en </a:t>
            </a:r>
            <a:r>
              <a:rPr lang="es-AR" dirty="0" err="1"/>
              <a:t>Volongo</a:t>
            </a:r>
            <a:r>
              <a:rPr lang="es-AR" dirty="0"/>
              <a:t> (Verona) Italia.</a:t>
            </a:r>
            <a:r>
              <a:rPr lang="es-AR" dirty="0">
                <a:sym typeface="Symbol" panose="05050102010706020507" pitchFamily="18" charset="2"/>
              </a:rPr>
              <a:t></a:t>
            </a:r>
            <a:r>
              <a:rPr lang="es-AR" dirty="0"/>
              <a:t> Su método lo basan en perfeccionan las ideas de </a:t>
            </a:r>
            <a:r>
              <a:rPr lang="es-AR" dirty="0" err="1"/>
              <a:t>Frobel</a:t>
            </a:r>
            <a:r>
              <a:rPr lang="es-AR" dirty="0"/>
              <a:t>.</a:t>
            </a:r>
            <a:r>
              <a:rPr lang="es-AR" dirty="0">
                <a:sym typeface="Symbol" panose="05050102010706020507" pitchFamily="18" charset="2"/>
              </a:rPr>
              <a:t></a:t>
            </a:r>
            <a:r>
              <a:rPr lang="es-AR" dirty="0"/>
              <a:t> Exponen y escriben libros.</a:t>
            </a:r>
            <a:r>
              <a:rPr lang="es-AR" dirty="0">
                <a:sym typeface="Symbol" panose="05050102010706020507" pitchFamily="18" charset="2"/>
              </a:rPr>
              <a:t></a:t>
            </a:r>
            <a:r>
              <a:rPr lang="es-AR" dirty="0"/>
              <a:t> Crean el método </a:t>
            </a:r>
            <a:r>
              <a:rPr lang="es-AR" dirty="0" err="1"/>
              <a:t>Agazziano</a:t>
            </a:r>
            <a:r>
              <a:rPr lang="es-AR" dirty="0"/>
              <a:t> o método de la Escuela Materna. La guerra y la pobreza marcan este tipo de escuela.</a:t>
            </a:r>
          </a:p>
          <a:p>
            <a:endParaRPr lang="es-AR" dirty="0"/>
          </a:p>
        </p:txBody>
      </p:sp>
    </p:spTree>
    <p:extLst>
      <p:ext uri="{BB962C8B-B14F-4D97-AF65-F5344CB8AC3E}">
        <p14:creationId xmlns:p14="http://schemas.microsoft.com/office/powerpoint/2010/main" val="36413061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142</TotalTime>
  <Words>2602</Words>
  <Application>Microsoft Office PowerPoint</Application>
  <PresentationFormat>Panorámica</PresentationFormat>
  <Paragraphs>74</Paragraphs>
  <Slides>26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26</vt:i4>
      </vt:variant>
    </vt:vector>
  </HeadingPairs>
  <TitlesOfParts>
    <vt:vector size="32" baseType="lpstr">
      <vt:lpstr>Arial</vt:lpstr>
      <vt:lpstr>Symbol</vt:lpstr>
      <vt:lpstr>Tw Cen MT</vt:lpstr>
      <vt:lpstr>Tw Cen MT Condensed</vt:lpstr>
      <vt:lpstr>Wingdings 3</vt:lpstr>
      <vt:lpstr>Integral</vt:lpstr>
      <vt:lpstr> </vt:lpstr>
      <vt:lpstr>Presentación de PowerPoint</vt:lpstr>
      <vt:lpstr>froebel</vt:lpstr>
      <vt:lpstr>Kindergarten: espacio para el juego y la educación infantil</vt:lpstr>
      <vt:lpstr>Concepción del juego</vt:lpstr>
      <vt:lpstr>Método Froebeliano</vt:lpstr>
      <vt:lpstr>Organización del espacio y grupos</vt:lpstr>
      <vt:lpstr>Presentación de PowerPoint</vt:lpstr>
      <vt:lpstr>Hermanas Agassi</vt:lpstr>
      <vt:lpstr>Presentación de PowerPoint</vt:lpstr>
      <vt:lpstr>Metodología agazziana</vt:lpstr>
      <vt:lpstr>Presentación de PowerPoint</vt:lpstr>
      <vt:lpstr>Presentación de PowerPoint</vt:lpstr>
      <vt:lpstr>Presentación de PowerPoint</vt:lpstr>
      <vt:lpstr>María Montessori</vt:lpstr>
      <vt:lpstr>Presentación de PowerPoint</vt:lpstr>
      <vt:lpstr>Metodología Montessoriana</vt:lpstr>
      <vt:lpstr>Presentación de PowerPoint</vt:lpstr>
      <vt:lpstr>Presentación de PowerPoint</vt:lpstr>
      <vt:lpstr>Presentación de PowerPoint</vt:lpstr>
      <vt:lpstr>Presentación de PowerPoint</vt:lpstr>
      <vt:lpstr>Método Decroly</vt:lpstr>
      <vt:lpstr>Etapas del método </vt:lpstr>
      <vt:lpstr>Juan Enrique Pestalozzi</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SILVIA</dc:creator>
  <cp:lastModifiedBy>SILVIA</cp:lastModifiedBy>
  <cp:revision>8</cp:revision>
  <dcterms:created xsi:type="dcterms:W3CDTF">2016-03-15T13:12:39Z</dcterms:created>
  <dcterms:modified xsi:type="dcterms:W3CDTF">2016-03-15T15:35:19Z</dcterms:modified>
</cp:coreProperties>
</file>