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4" r:id="rId3"/>
    <p:sldId id="286" r:id="rId4"/>
    <p:sldId id="283" r:id="rId5"/>
    <p:sldId id="287" r:id="rId6"/>
    <p:sldId id="267" r:id="rId7"/>
    <p:sldId id="261" r:id="rId8"/>
    <p:sldId id="265" r:id="rId9"/>
    <p:sldId id="263" r:id="rId10"/>
    <p:sldId id="264" r:id="rId11"/>
    <p:sldId id="275" r:id="rId12"/>
    <p:sldId id="303" r:id="rId13"/>
    <p:sldId id="289" r:id="rId14"/>
    <p:sldId id="290" r:id="rId15"/>
    <p:sldId id="295" r:id="rId16"/>
    <p:sldId id="296" r:id="rId17"/>
    <p:sldId id="298" r:id="rId18"/>
    <p:sldId id="300" r:id="rId19"/>
    <p:sldId id="299" r:id="rId20"/>
    <p:sldId id="301" r:id="rId21"/>
    <p:sldId id="302" r:id="rId22"/>
    <p:sldId id="304" r:id="rId23"/>
    <p:sldId id="305" r:id="rId2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2" autoAdjust="0"/>
    <p:restoredTop sz="94647" autoAdjust="0"/>
  </p:normalViewPr>
  <p:slideViewPr>
    <p:cSldViewPr snapToGrid="0">
      <p:cViewPr>
        <p:scale>
          <a:sx n="75" d="100"/>
          <a:sy n="75" d="100"/>
        </p:scale>
        <p:origin x="-72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0E5FF-EB76-4FA3-80B9-97F1EAAFD5C7}" type="datetimeFigureOut">
              <a:rPr lang="es-AR" smtClean="0"/>
              <a:pPr/>
              <a:t>16/03/2016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95709-BD79-458B-8BD6-304A0C14DC53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17904"/>
            <a:ext cx="7772400" cy="34198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es-AR" b="1" dirty="0" smtClean="0"/>
              <a:t>La Programación anual </a:t>
            </a:r>
            <a:br>
              <a:rPr lang="es-AR" b="1" dirty="0" smtClean="0"/>
            </a:br>
            <a:r>
              <a:rPr lang="es-AR" b="1" dirty="0" smtClean="0"/>
              <a:t>en la Formación Docente</a:t>
            </a:r>
            <a:endParaRPr 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62051"/>
            <a:ext cx="7772400" cy="37074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Las capacidades/habilidades  específicas que implica el trabajo en cada una de las áreas que se espera que logren los alumnos del nivel primario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2"/>
            <a:ext cx="7772400" cy="46582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AR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la didáctica en general del área  a enseñar </a:t>
            </a:r>
            <a:br>
              <a:rPr lang="es-AR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es-AR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/>
            </a:r>
            <a:br>
              <a:rPr lang="es-AR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la didáctica </a:t>
            </a:r>
            <a:r>
              <a:rPr lang="es-AR" sz="44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específica de cada contenido en particular.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El tiempo es acotado </a:t>
            </a:r>
            <a:endParaRPr lang="es-AR" b="1" dirty="0"/>
          </a:p>
        </p:txBody>
      </p:sp>
      <p:pic>
        <p:nvPicPr>
          <p:cNvPr id="4" name="3 Marcador de contenido" descr="relo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8393" y="1396539"/>
            <a:ext cx="7514705" cy="52037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443942"/>
            <a:ext cx="7743305" cy="36908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Analizar el peso relativo de cada unidad de programación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897775" y="266008"/>
            <a:ext cx="7597832" cy="123028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128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selección y organización  supone</a:t>
            </a:r>
            <a:br>
              <a:rPr kumimoji="0" lang="es-AR" sz="1920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FOCALIZAR BIEN LO QUE SE QUIERE ENSEÑAR 	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62299" y="266008"/>
            <a:ext cx="4871258" cy="5985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Implica </a:t>
            </a:r>
            <a: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El modelo tradicional de enseñanza es expositivo , de trasmisión de conocimientos bibliográficos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62299" y="266007"/>
            <a:ext cx="4871258" cy="9143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superior </a:t>
            </a: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Primero se enseña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qué enseñar de cada área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y luego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 la didáctica general de esa área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62299" y="266007"/>
            <a:ext cx="4871258" cy="748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este modelo</a:t>
            </a: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3"/>
            <a:ext cx="7772400" cy="38473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/>
              <a:t>No se puede enseñar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si no se desarrollan capacidades para hacerlo </a:t>
            </a:r>
            <a:endParaRPr lang="es-A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3"/>
            <a:ext cx="7772400" cy="384738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AR" dirty="0" smtClean="0"/>
              <a:t>No hay desarrollo de capacidades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si no se realizan tareas que las impliquen </a:t>
            </a:r>
            <a:endParaRPr lang="es-A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Implica el aprendizaje a partir de tareas a realizar en el proceso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Esas tareas vinculadas  a la enseñanza que tendrá que hacer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5142" y="266007"/>
            <a:ext cx="7581207" cy="1130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modelo de enseñanza </a:t>
            </a:r>
            <a:r>
              <a:rPr kumimoji="0" lang="es-AR" sz="19200" b="1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17904"/>
            <a:ext cx="7772400" cy="341985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b="1" dirty="0" smtClean="0"/>
              <a:t>¿Desde dónde pensar </a:t>
            </a:r>
            <a:br>
              <a:rPr lang="es-AR" b="1" dirty="0" smtClean="0"/>
            </a:br>
            <a:r>
              <a:rPr lang="es-AR" b="1" dirty="0" smtClean="0"/>
              <a:t>la selección y organización  </a:t>
            </a:r>
            <a:br>
              <a:rPr lang="es-AR" b="1" dirty="0" smtClean="0"/>
            </a:br>
            <a:r>
              <a:rPr lang="es-AR" b="1" dirty="0" smtClean="0"/>
              <a:t>de contenidos y tareas </a:t>
            </a:r>
            <a:br>
              <a:rPr lang="es-AR" b="1" dirty="0" smtClean="0"/>
            </a:br>
            <a:r>
              <a:rPr lang="es-AR" b="1" dirty="0" smtClean="0"/>
              <a:t>de </a:t>
            </a:r>
            <a:r>
              <a:rPr lang="es-AR" b="1" baseline="0" dirty="0" smtClean="0"/>
              <a:t>las programaciones?</a:t>
            </a:r>
            <a:endParaRPr lang="es-A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2"/>
            <a:ext cx="7772400" cy="480757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/>
              <a:t>Estas tareas supondrán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el desarrollo de capacidades y </a:t>
            </a:r>
            <a:br>
              <a:rPr lang="es-AR" dirty="0" smtClean="0"/>
            </a:br>
            <a:r>
              <a:rPr lang="es-AR" dirty="0" smtClean="0"/>
              <a:t> el aprendizaje de contenidos sobre el enseñar y  </a:t>
            </a:r>
            <a:br>
              <a:rPr lang="es-AR" dirty="0" smtClean="0"/>
            </a:br>
            <a:r>
              <a:rPr lang="es-AR" dirty="0" smtClean="0"/>
              <a:t>sobre las  áreas a enseñar  </a:t>
            </a:r>
            <a:endParaRPr lang="es-A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Es la tarea inicial del docente de superior para que efectivamente pueda decidir qué y cómo se </a:t>
            </a:r>
            <a:r>
              <a:rPr lang="es-AR" b="1" dirty="0" smtClean="0"/>
              <a:t>enseñanza </a:t>
            </a: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5142" y="266007"/>
            <a:ext cx="7581207" cy="1130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Organizar las unidades </a:t>
            </a: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5884" y="1596044"/>
            <a:ext cx="8478981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Complementar con cuestiones específicas de cada una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Revisar  las unidades programáticas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5142" y="266007"/>
            <a:ext cx="7581207" cy="11305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9200" b="1" noProof="0" dirty="0" smtClean="0"/>
              <a:t>Separados por área</a:t>
            </a: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15884" y="1396539"/>
            <a:ext cx="8478981" cy="47382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742950" lvl="0" indent="-742950" algn="l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br>
              <a:rPr lang="es-AR" dirty="0" smtClean="0"/>
            </a:br>
            <a:r>
              <a:rPr lang="es-AR" sz="4000" dirty="0" smtClean="0"/>
              <a:t>1. 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1. Discutir en grupos de 6 y decidir qué criterios supone  el diseño/la evaluación de programaciones de enseñanza las materias del área </a:t>
            </a:r>
            <a:br>
              <a:rPr lang="es-AR" sz="4000" dirty="0" smtClean="0"/>
            </a:br>
            <a:r>
              <a:rPr lang="es-AR" sz="4000" dirty="0" smtClean="0"/>
              <a:t>2. Intercambiar </a:t>
            </a:r>
            <a:r>
              <a:rPr lang="es-AR" dirty="0" smtClean="0"/>
              <a:t> </a:t>
            </a:r>
            <a:r>
              <a:rPr lang="es-AR" sz="4000" dirty="0" smtClean="0"/>
              <a:t>las programaciones  y analizar  las programaciones recibidas considerando lo planteado en 1. </a:t>
            </a:r>
            <a:br>
              <a:rPr lang="es-AR" sz="4000" dirty="0" smtClean="0"/>
            </a:br>
            <a:r>
              <a:rPr lang="es-AR" sz="4000" dirty="0" smtClean="0"/>
              <a:t>3. Qué aportes desde Didáctica y Práctica (</a:t>
            </a:r>
            <a:r>
              <a:rPr lang="es-AR" sz="4000" smtClean="0"/>
              <a:t>ver </a:t>
            </a:r>
            <a:r>
              <a:rPr lang="es-AR" sz="4000" smtClean="0"/>
              <a:t>qué) </a:t>
            </a: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615142" y="266007"/>
            <a:ext cx="7581207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3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AR" sz="19200" b="1" noProof="0" dirty="0" smtClean="0"/>
              <a:t>Consigna</a:t>
            </a: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365761" y="1"/>
            <a:ext cx="8279476" cy="6858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dirty="0"/>
          </a:p>
        </p:txBody>
      </p:sp>
      <p:sp>
        <p:nvSpPr>
          <p:cNvPr id="1026" name="Oval 2"/>
          <p:cNvSpPr>
            <a:spLocks noChangeArrowheads="1"/>
          </p:cNvSpPr>
          <p:nvPr/>
        </p:nvSpPr>
        <p:spPr bwMode="auto">
          <a:xfrm>
            <a:off x="515390" y="1512915"/>
            <a:ext cx="7847214" cy="139653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Selección y </a:t>
            </a:r>
            <a:r>
              <a:rPr kumimoji="0" lang="es-A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organización de contenidos   y tareas </a:t>
            </a:r>
            <a:endParaRPr kumimoji="0" lang="es-A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Oval 3"/>
          <p:cNvSpPr>
            <a:spLocks noChangeArrowheads="1"/>
          </p:cNvSpPr>
          <p:nvPr/>
        </p:nvSpPr>
        <p:spPr bwMode="auto">
          <a:xfrm>
            <a:off x="615142" y="3009207"/>
            <a:ext cx="8028526" cy="224443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A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Aprendizaje para enseñar y un modo de vincularse</a:t>
            </a:r>
            <a:r>
              <a:rPr kumimoji="0" lang="es-A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con el conocimiento </a:t>
            </a:r>
            <a:endParaRPr lang="es-AR" sz="28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AR" sz="2800" b="1" dirty="0" smtClean="0">
                <a:latin typeface="Calibri" pitchFamily="34" charset="0"/>
                <a:cs typeface="Arial" pitchFamily="34" charset="0"/>
              </a:rPr>
              <a:t>Implica protagonismo de estudiantes</a:t>
            </a:r>
            <a:endParaRPr kumimoji="0" lang="es-AR" sz="28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A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414068" y="5370023"/>
            <a:ext cx="8264105" cy="1487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s-AR" sz="2800" b="1" dirty="0" smtClean="0">
                <a:latin typeface="Calibri" pitchFamily="34" charset="0"/>
                <a:cs typeface="Arial" pitchFamily="34" charset="0"/>
              </a:rPr>
              <a:t>Aprendizajes de valores, actitudes, contenidos y capacidades por áreas </a:t>
            </a:r>
            <a:r>
              <a:rPr lang="es-AR" sz="2800" dirty="0" smtClean="0">
                <a:latin typeface="Calibri" pitchFamily="34" charset="0"/>
                <a:cs typeface="Arial" pitchFamily="34" charset="0"/>
              </a:rPr>
              <a:t>                                            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14646" y="432261"/>
            <a:ext cx="7348451" cy="8645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200" b="1" i="1" dirty="0" smtClean="0">
                <a:solidFill>
                  <a:schemeClr val="tx1"/>
                </a:solidFill>
              </a:rPr>
              <a:t>La enseñanza  basada en </a:t>
            </a:r>
          </a:p>
          <a:p>
            <a:pPr algn="ctr"/>
            <a:r>
              <a:rPr lang="es-AR" sz="3200" b="1" i="1" dirty="0" smtClean="0">
                <a:solidFill>
                  <a:schemeClr val="tx1"/>
                </a:solidFill>
              </a:rPr>
              <a:t>EL ENSEÑAR A ENSEÑAR  </a:t>
            </a:r>
            <a:endParaRPr lang="es-AR" sz="3200" b="1" i="1" dirty="0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279650" y="2790825"/>
            <a:ext cx="257175" cy="466725"/>
          </a:xfrm>
          <a:prstGeom prst="downArrow">
            <a:avLst>
              <a:gd name="adj1" fmla="val 50000"/>
              <a:gd name="adj2" fmla="val 4537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583680" y="2660073"/>
            <a:ext cx="249382" cy="714894"/>
          </a:xfrm>
          <a:prstGeom prst="upArrow">
            <a:avLst>
              <a:gd name="adj1" fmla="val 50000"/>
              <a:gd name="adj2" fmla="val 62500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161685" y="4804756"/>
            <a:ext cx="265632" cy="798022"/>
          </a:xfrm>
          <a:prstGeom prst="downArrow">
            <a:avLst>
              <a:gd name="adj1" fmla="val 50000"/>
              <a:gd name="adj2" fmla="val 51923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6733309" y="4788131"/>
            <a:ext cx="299258" cy="847898"/>
          </a:xfrm>
          <a:prstGeom prst="upArrow">
            <a:avLst>
              <a:gd name="adj1" fmla="val 50000"/>
              <a:gd name="adj2" fmla="val 46552"/>
            </a:avLst>
          </a:prstGeom>
          <a:solidFill>
            <a:srgbClr val="7030A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365760" y="1742536"/>
            <a:ext cx="1014465" cy="4874396"/>
          </a:xfrm>
          <a:prstGeom prst="curvedRightArrow">
            <a:avLst>
              <a:gd name="adj1" fmla="val 85946"/>
              <a:gd name="adj2" fmla="val 171892"/>
              <a:gd name="adj3" fmla="val 33333"/>
            </a:avLst>
          </a:prstGeom>
          <a:solidFill>
            <a:srgbClr val="4F81B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10613002">
            <a:off x="7522772" y="1247065"/>
            <a:ext cx="974666" cy="5180949"/>
          </a:xfrm>
          <a:prstGeom prst="curvedRightArrow">
            <a:avLst>
              <a:gd name="adj1" fmla="val 104230"/>
              <a:gd name="adj2" fmla="val 188321"/>
              <a:gd name="adj3" fmla="val 29477"/>
            </a:avLst>
          </a:prstGeom>
          <a:solidFill>
            <a:srgbClr val="4F81BD"/>
          </a:solidFill>
          <a:ln w="9525">
            <a:solidFill>
              <a:srgbClr val="FBD4B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78676"/>
            <a:ext cx="7743305" cy="425611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s-AR" b="1" dirty="0" smtClean="0"/>
              <a:t>. contenidos 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. tareas o actividades que presuponen capacidades generales/específicas</a:t>
            </a: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62299" y="266008"/>
            <a:ext cx="4871258" cy="8312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128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Selección de </a:t>
            </a:r>
            <a:b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6044"/>
            <a:ext cx="7743305" cy="45387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l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Conceptos, procedimientos y </a:t>
            </a:r>
            <a:r>
              <a:rPr lang="es-AR" b="1" u="sng" dirty="0" smtClean="0"/>
              <a:t>capacidades</a:t>
            </a:r>
            <a:r>
              <a:rPr lang="es-AR" b="1" dirty="0" smtClean="0"/>
              <a:t> para enseñar a enseñar</a:t>
            </a:r>
            <a:br>
              <a:rPr lang="es-AR" b="1" dirty="0" smtClean="0"/>
            </a:br>
            <a:r>
              <a:rPr lang="es-AR" b="1" dirty="0" smtClean="0"/>
              <a:t>	- de la enseñanza en general </a:t>
            </a:r>
            <a:br>
              <a:rPr lang="es-AR" b="1" dirty="0" smtClean="0"/>
            </a:br>
            <a:r>
              <a:rPr lang="es-AR" b="1" dirty="0" smtClean="0"/>
              <a:t>	- específicos de las áreas</a:t>
            </a:r>
            <a:br>
              <a:rPr lang="es-AR" b="1" dirty="0" smtClean="0"/>
            </a:br>
            <a:r>
              <a:rPr lang="es-AR" b="1" dirty="0" smtClean="0"/>
              <a:t>	</a:t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/>
            </a:r>
            <a:br>
              <a:rPr lang="es-AR" b="1" dirty="0" smtClean="0"/>
            </a:br>
            <a:endParaRPr lang="es-AR" b="1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1762299" y="266008"/>
            <a:ext cx="4871258" cy="8312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128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AR" sz="12800" b="1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contenidos </a:t>
            </a:r>
            <a:br>
              <a:rPr kumimoji="0" lang="es-AR" sz="19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1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s-A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s-AR" sz="4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3"/>
            <a:ext cx="7772400" cy="38473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AR" dirty="0" smtClean="0"/>
              <a:t>No se puede enseñar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aquello que nos</a:t>
            </a:r>
            <a:r>
              <a:rPr lang="es-AR" baseline="0" dirty="0" smtClean="0"/>
              <a:t> es ajeno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b="1" dirty="0" smtClean="0"/>
              <a:t>El estudiante de docente del nivel primario </a:t>
            </a:r>
            <a:endParaRPr lang="es-AR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Debería  aprender  en relación a aquello que tiene que enseñar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2"/>
            <a:ext cx="7772400" cy="46582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s-AR" dirty="0" smtClean="0"/>
              <a:t>El modo de vincularse con el conocimiento del área a enseñar </a:t>
            </a:r>
            <a:br>
              <a:rPr lang="es-AR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293962"/>
            <a:ext cx="7772400" cy="46582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s-AR" dirty="0" smtClean="0"/>
              <a:t>los conceptos  centrales </a:t>
            </a:r>
            <a:r>
              <a:rPr lang="es-AR" dirty="0" err="1" smtClean="0"/>
              <a:t>estructurantes</a:t>
            </a:r>
            <a:r>
              <a:rPr lang="es-AR" dirty="0" smtClean="0"/>
              <a:t> del contenido a enseñar 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los procedimientos que implican lo que se va enseñar y la justificación de los mismos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140</Words>
  <Application>Microsoft Office PowerPoint</Application>
  <PresentationFormat>Presentación en pantalla (4:3)</PresentationFormat>
  <Paragraphs>51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La Programación anual  en la Formación Docente</vt:lpstr>
      <vt:lpstr>¿Desde dónde pensar  la selección y organización   de contenidos y tareas  de las programaciones?</vt:lpstr>
      <vt:lpstr>Diapositiva 3</vt:lpstr>
      <vt:lpstr>. contenidos   . tareas o actividades que presuponen capacidades generales/específicas</vt:lpstr>
      <vt:lpstr>      Conceptos, procedimientos y capacidades para enseñar a enseñar  - de la enseñanza en general   - específicos de las áreas       </vt:lpstr>
      <vt:lpstr>No se puede enseñar    aquello que nos es ajeno </vt:lpstr>
      <vt:lpstr>El estudiante de docente del nivel primario </vt:lpstr>
      <vt:lpstr>El modo de vincularse con el conocimiento del área a enseñar  </vt:lpstr>
      <vt:lpstr>los conceptos  centrales estructurantes del contenido a enseñar   los procedimientos que implican lo que se va enseñar y la justificación de los mismos</vt:lpstr>
      <vt:lpstr>  Las capacidades/habilidades  específicas que implica el trabajo en cada una de las áreas que se espera que logren los alumnos del nivel primario  </vt:lpstr>
      <vt:lpstr>la didáctica en general del área  a enseñar    la didáctica específica de cada contenido en particular.</vt:lpstr>
      <vt:lpstr>El tiempo es acotado </vt:lpstr>
      <vt:lpstr>    Analizar el peso relativo de cada unidad de programación     </vt:lpstr>
      <vt:lpstr>      FOCALIZAR BIEN LO QUE SE QUIERE ENSEÑAR       </vt:lpstr>
      <vt:lpstr>    El modelo tradicional de enseñanza es expositivo , de trasmisión de conocimientos bibliográficos    </vt:lpstr>
      <vt:lpstr>    Primero se enseña   qué enseñar de cada área   y luego   la didáctica general de esa área    </vt:lpstr>
      <vt:lpstr>No se puede enseñar    si no se desarrollan capacidades para hacerlo </vt:lpstr>
      <vt:lpstr>No hay desarrollo de capacidades    si no se realizan tareas que las impliquen </vt:lpstr>
      <vt:lpstr>       Implica el aprendizaje a partir de tareas a realizar en el proceso  Esas tareas vinculadas  a la enseñanza que tendrá que hacer       </vt:lpstr>
      <vt:lpstr>Estas tareas supondrán   el desarrollo de capacidades y   el aprendizaje de contenidos sobre el enseñar y   sobre las  áreas a enseñar  </vt:lpstr>
      <vt:lpstr>       Es la tarea inicial del docente de superior para que efectivamente pueda decidir qué y cómo se enseñanza      </vt:lpstr>
      <vt:lpstr>     Complementar con cuestiones específicas de cada una     Revisar  las unidades programáticas     </vt:lpstr>
      <vt:lpstr>    1.          1. Discutir en grupos de 6 y decidir qué criterios supone  el diseño/la evaluación de programaciones de enseñanza las materias del área  2. Intercambiar  las programaciones  y analizar  las programaciones recibidas considerando lo planteado en 1.  3. Qué aportes desde Didáctica y Práctica (ver qué)             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se puede enseñar aquello que no se conoce</dc:title>
  <dc:creator>Marta</dc:creator>
  <cp:lastModifiedBy>Nombre de usuario</cp:lastModifiedBy>
  <cp:revision>26</cp:revision>
  <dcterms:created xsi:type="dcterms:W3CDTF">2016-03-12T04:52:09Z</dcterms:created>
  <dcterms:modified xsi:type="dcterms:W3CDTF">2016-03-16T20:03:36Z</dcterms:modified>
</cp:coreProperties>
</file>