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4" r:id="rId3"/>
    <p:sldId id="276" r:id="rId4"/>
    <p:sldId id="281" r:id="rId5"/>
    <p:sldId id="277" r:id="rId6"/>
    <p:sldId id="278" r:id="rId7"/>
    <p:sldId id="279" r:id="rId8"/>
    <p:sldId id="257" r:id="rId9"/>
    <p:sldId id="258" r:id="rId10"/>
    <p:sldId id="259" r:id="rId11"/>
    <p:sldId id="283" r:id="rId12"/>
    <p:sldId id="261" r:id="rId13"/>
    <p:sldId id="284" r:id="rId14"/>
    <p:sldId id="268" r:id="rId15"/>
    <p:sldId id="269" r:id="rId16"/>
    <p:sldId id="262" r:id="rId17"/>
    <p:sldId id="270" r:id="rId18"/>
    <p:sldId id="263" r:id="rId19"/>
    <p:sldId id="264" r:id="rId20"/>
    <p:sldId id="265" r:id="rId21"/>
    <p:sldId id="266" r:id="rId22"/>
    <p:sldId id="267" r:id="rId23"/>
    <p:sldId id="280" r:id="rId24"/>
    <p:sldId id="271" r:id="rId25"/>
    <p:sldId id="273" r:id="rId26"/>
    <p:sldId id="272" r:id="rId2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C12A2-9332-4A10-B9EB-91A79BAA629D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AR"/>
        </a:p>
      </dgm:t>
    </dgm:pt>
    <dgm:pt modelId="{A14577EC-C556-42ED-AAFF-495DA083523A}">
      <dgm:prSet phldrT="[Texto]" custT="1"/>
      <dgm:spPr/>
      <dgm:t>
        <a:bodyPr/>
        <a:lstStyle/>
        <a:p>
          <a:r>
            <a:rPr lang="es-AR" sz="1200" b="1" dirty="0" smtClean="0">
              <a:solidFill>
                <a:schemeClr val="bg1"/>
              </a:solidFill>
            </a:rPr>
            <a:t>Objeto</a:t>
          </a:r>
          <a:endParaRPr lang="es-AR" sz="1200" b="1" dirty="0">
            <a:solidFill>
              <a:schemeClr val="bg1"/>
            </a:solidFill>
          </a:endParaRPr>
        </a:p>
      </dgm:t>
    </dgm:pt>
    <dgm:pt modelId="{7EE3954C-0AF6-4690-9F26-757DA00EF0C5}" type="parTrans" cxnId="{4A4684DD-6E18-4F94-83A6-2856A3057505}">
      <dgm:prSet/>
      <dgm:spPr/>
      <dgm:t>
        <a:bodyPr/>
        <a:lstStyle/>
        <a:p>
          <a:endParaRPr lang="es-AR"/>
        </a:p>
      </dgm:t>
    </dgm:pt>
    <dgm:pt modelId="{03FE5374-1FDE-4D7E-A55B-3172B0CD1242}" type="sibTrans" cxnId="{4A4684DD-6E18-4F94-83A6-2856A3057505}">
      <dgm:prSet/>
      <dgm:spPr/>
      <dgm:t>
        <a:bodyPr/>
        <a:lstStyle/>
        <a:p>
          <a:endParaRPr lang="es-AR"/>
        </a:p>
      </dgm:t>
    </dgm:pt>
    <dgm:pt modelId="{5428E5E3-B67F-4913-85C9-FAD5813F2FEE}">
      <dgm:prSet phldrT="[Texto]"/>
      <dgm:spPr/>
      <dgm:t>
        <a:bodyPr/>
        <a:lstStyle/>
        <a:p>
          <a:r>
            <a:rPr lang="es-AR" b="1" dirty="0" smtClean="0">
              <a:solidFill>
                <a:schemeClr val="bg1"/>
              </a:solidFill>
            </a:rPr>
            <a:t>Enfoque</a:t>
          </a:r>
          <a:endParaRPr lang="es-AR" b="1" dirty="0">
            <a:solidFill>
              <a:schemeClr val="bg1"/>
            </a:solidFill>
          </a:endParaRPr>
        </a:p>
      </dgm:t>
    </dgm:pt>
    <dgm:pt modelId="{F052C58A-A7E1-4AC8-8F51-196FADAD2975}" type="parTrans" cxnId="{5A7F5B42-F1DB-474C-A24F-D07D4B749FF5}">
      <dgm:prSet/>
      <dgm:spPr/>
      <dgm:t>
        <a:bodyPr/>
        <a:lstStyle/>
        <a:p>
          <a:endParaRPr lang="es-AR"/>
        </a:p>
      </dgm:t>
    </dgm:pt>
    <dgm:pt modelId="{0CEA503E-2BF6-45C2-A942-BFA4B6E2AA1D}" type="sibTrans" cxnId="{5A7F5B42-F1DB-474C-A24F-D07D4B749FF5}">
      <dgm:prSet/>
      <dgm:spPr/>
      <dgm:t>
        <a:bodyPr/>
        <a:lstStyle/>
        <a:p>
          <a:endParaRPr lang="es-AR"/>
        </a:p>
      </dgm:t>
    </dgm:pt>
    <dgm:pt modelId="{FF2A6CAD-081F-4C43-985F-F8333EAB3392}">
      <dgm:prSet phldrT="[Texto]"/>
      <dgm:spPr/>
      <dgm:t>
        <a:bodyPr/>
        <a:lstStyle/>
        <a:p>
          <a:r>
            <a:rPr lang="es-AR" b="1" dirty="0" smtClean="0">
              <a:solidFill>
                <a:schemeClr val="bg1"/>
              </a:solidFill>
            </a:rPr>
            <a:t>Objetivos</a:t>
          </a:r>
          <a:r>
            <a:rPr lang="es-AR" dirty="0" smtClean="0">
              <a:solidFill>
                <a:schemeClr val="bg1"/>
              </a:solidFill>
            </a:rPr>
            <a:t> </a:t>
          </a:r>
          <a:endParaRPr lang="es-AR" dirty="0">
            <a:solidFill>
              <a:schemeClr val="bg1"/>
            </a:solidFill>
          </a:endParaRPr>
        </a:p>
      </dgm:t>
    </dgm:pt>
    <dgm:pt modelId="{2E2207E2-9C20-4B05-912B-86232B87103D}" type="parTrans" cxnId="{866FBADF-85A4-43C8-97B7-2C1CCB241BDE}">
      <dgm:prSet/>
      <dgm:spPr/>
      <dgm:t>
        <a:bodyPr/>
        <a:lstStyle/>
        <a:p>
          <a:endParaRPr lang="es-AR"/>
        </a:p>
      </dgm:t>
    </dgm:pt>
    <dgm:pt modelId="{9B25F054-D340-49B6-B4DE-38FD1DF9D86E}" type="sibTrans" cxnId="{866FBADF-85A4-43C8-97B7-2C1CCB241BDE}">
      <dgm:prSet/>
      <dgm:spPr/>
      <dgm:t>
        <a:bodyPr/>
        <a:lstStyle/>
        <a:p>
          <a:endParaRPr lang="es-AR"/>
        </a:p>
      </dgm:t>
    </dgm:pt>
    <dgm:pt modelId="{822B7013-F96D-49CF-A792-CA03BB5CB6B2}">
      <dgm:prSet phldrT="[Texto]"/>
      <dgm:spPr/>
      <dgm:t>
        <a:bodyPr/>
        <a:lstStyle/>
        <a:p>
          <a:r>
            <a:rPr lang="es-AR" b="1" dirty="0" smtClean="0">
              <a:solidFill>
                <a:schemeClr val="bg1"/>
              </a:solidFill>
            </a:rPr>
            <a:t>Contenidos </a:t>
          </a:r>
          <a:endParaRPr lang="es-AR" b="1" dirty="0">
            <a:solidFill>
              <a:schemeClr val="bg1"/>
            </a:solidFill>
          </a:endParaRPr>
        </a:p>
      </dgm:t>
    </dgm:pt>
    <dgm:pt modelId="{71653384-9C15-4F6D-BBB5-122E918840EB}" type="parTrans" cxnId="{B673DB86-FA3C-4A91-AD18-24E3238A03A9}">
      <dgm:prSet/>
      <dgm:spPr/>
      <dgm:t>
        <a:bodyPr/>
        <a:lstStyle/>
        <a:p>
          <a:endParaRPr lang="es-AR"/>
        </a:p>
      </dgm:t>
    </dgm:pt>
    <dgm:pt modelId="{A66889DA-DD3C-43AE-8E32-633650F2B23E}" type="sibTrans" cxnId="{B673DB86-FA3C-4A91-AD18-24E3238A03A9}">
      <dgm:prSet/>
      <dgm:spPr/>
      <dgm:t>
        <a:bodyPr/>
        <a:lstStyle/>
        <a:p>
          <a:endParaRPr lang="es-AR"/>
        </a:p>
      </dgm:t>
    </dgm:pt>
    <dgm:pt modelId="{9E312ADC-C7EB-4010-AEDD-AA43C92E314E}">
      <dgm:prSet phldrT="[Texto]"/>
      <dgm:spPr/>
      <dgm:t>
        <a:bodyPr/>
        <a:lstStyle/>
        <a:p>
          <a:r>
            <a:rPr lang="es-AR" b="1" dirty="0" smtClean="0">
              <a:solidFill>
                <a:schemeClr val="bg1"/>
              </a:solidFill>
            </a:rPr>
            <a:t>Metodología</a:t>
          </a:r>
          <a:r>
            <a:rPr lang="es-AR" dirty="0" smtClean="0"/>
            <a:t> </a:t>
          </a:r>
          <a:endParaRPr lang="es-AR" dirty="0"/>
        </a:p>
      </dgm:t>
    </dgm:pt>
    <dgm:pt modelId="{9623C11C-3288-48AC-B771-7341DE8C14B7}" type="parTrans" cxnId="{EF002F3B-8278-423B-9C0E-A8584A1EFC6D}">
      <dgm:prSet/>
      <dgm:spPr/>
      <dgm:t>
        <a:bodyPr/>
        <a:lstStyle/>
        <a:p>
          <a:endParaRPr lang="es-AR"/>
        </a:p>
      </dgm:t>
    </dgm:pt>
    <dgm:pt modelId="{42F61D67-5E16-4E99-AA26-599C26973991}" type="sibTrans" cxnId="{EF002F3B-8278-423B-9C0E-A8584A1EFC6D}">
      <dgm:prSet/>
      <dgm:spPr/>
      <dgm:t>
        <a:bodyPr/>
        <a:lstStyle/>
        <a:p>
          <a:endParaRPr lang="es-AR"/>
        </a:p>
      </dgm:t>
    </dgm:pt>
    <dgm:pt modelId="{AC97DD19-044D-48CA-B431-7017D27A0193}">
      <dgm:prSet phldrT="[Texto]"/>
      <dgm:spPr/>
      <dgm:t>
        <a:bodyPr/>
        <a:lstStyle/>
        <a:p>
          <a:r>
            <a:rPr lang="es-AR" b="1" dirty="0" smtClean="0">
              <a:solidFill>
                <a:schemeClr val="bg1"/>
              </a:solidFill>
            </a:rPr>
            <a:t>Recursos </a:t>
          </a:r>
          <a:endParaRPr lang="es-AR" b="1" dirty="0">
            <a:solidFill>
              <a:schemeClr val="bg1"/>
            </a:solidFill>
          </a:endParaRPr>
        </a:p>
      </dgm:t>
    </dgm:pt>
    <dgm:pt modelId="{41C33F7F-C7C9-4A74-BE4E-112F6D982CE7}" type="parTrans" cxnId="{8CB1D03A-C664-4B69-9986-58830A98F715}">
      <dgm:prSet/>
      <dgm:spPr/>
      <dgm:t>
        <a:bodyPr/>
        <a:lstStyle/>
        <a:p>
          <a:endParaRPr lang="es-AR"/>
        </a:p>
      </dgm:t>
    </dgm:pt>
    <dgm:pt modelId="{A8AC4229-BDE5-42D7-8BA9-7CA5F4784AAD}" type="sibTrans" cxnId="{8CB1D03A-C664-4B69-9986-58830A98F715}">
      <dgm:prSet/>
      <dgm:spPr/>
      <dgm:t>
        <a:bodyPr/>
        <a:lstStyle/>
        <a:p>
          <a:endParaRPr lang="es-AR"/>
        </a:p>
      </dgm:t>
    </dgm:pt>
    <dgm:pt modelId="{05B4C555-55C5-44E5-823D-49BD3BC1F78F}">
      <dgm:prSet phldrT="[Texto]" custT="1"/>
      <dgm:spPr/>
      <dgm:t>
        <a:bodyPr/>
        <a:lstStyle/>
        <a:p>
          <a:r>
            <a:rPr lang="es-AR" sz="900" b="1" dirty="0" smtClean="0">
              <a:solidFill>
                <a:schemeClr val="bg1"/>
              </a:solidFill>
            </a:rPr>
            <a:t>Evaluación</a:t>
          </a:r>
          <a:r>
            <a:rPr lang="es-AR" sz="900" b="1" dirty="0" smtClean="0"/>
            <a:t> </a:t>
          </a:r>
          <a:endParaRPr lang="es-AR" sz="900" b="1" dirty="0"/>
        </a:p>
      </dgm:t>
    </dgm:pt>
    <dgm:pt modelId="{A5B49E53-09EE-40E6-93E5-23B5CB320305}" type="parTrans" cxnId="{7EAF257A-1FB4-48BF-9BF8-02E2E5A87C17}">
      <dgm:prSet/>
      <dgm:spPr/>
      <dgm:t>
        <a:bodyPr/>
        <a:lstStyle/>
        <a:p>
          <a:endParaRPr lang="es-AR"/>
        </a:p>
      </dgm:t>
    </dgm:pt>
    <dgm:pt modelId="{EEF48C78-884D-433C-A8E2-A81E82B581C0}" type="sibTrans" cxnId="{7EAF257A-1FB4-48BF-9BF8-02E2E5A87C17}">
      <dgm:prSet/>
      <dgm:spPr/>
      <dgm:t>
        <a:bodyPr/>
        <a:lstStyle/>
        <a:p>
          <a:endParaRPr lang="es-AR"/>
        </a:p>
      </dgm:t>
    </dgm:pt>
    <dgm:pt modelId="{6131883B-733E-4334-B5AB-4B6A4CE176E0}" type="pres">
      <dgm:prSet presAssocID="{E9BC12A2-9332-4A10-B9EB-91A79BAA62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B526F07-11EA-42A7-964F-A906DD9A879F}" type="pres">
      <dgm:prSet presAssocID="{A14577EC-C556-42ED-AAFF-495DA083523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2E7AA72-9130-44CD-AE75-9C87CAD8CB8C}" type="pres">
      <dgm:prSet presAssocID="{03FE5374-1FDE-4D7E-A55B-3172B0CD1242}" presName="sibTrans" presStyleLbl="sibTrans2D1" presStyleIdx="0" presStyleCnt="7"/>
      <dgm:spPr/>
      <dgm:t>
        <a:bodyPr/>
        <a:lstStyle/>
        <a:p>
          <a:endParaRPr lang="es-AR"/>
        </a:p>
      </dgm:t>
    </dgm:pt>
    <dgm:pt modelId="{073527ED-9A8E-4850-8F45-2DA1FB9F6778}" type="pres">
      <dgm:prSet presAssocID="{03FE5374-1FDE-4D7E-A55B-3172B0CD1242}" presName="connectorText" presStyleLbl="sibTrans2D1" presStyleIdx="0" presStyleCnt="7"/>
      <dgm:spPr/>
      <dgm:t>
        <a:bodyPr/>
        <a:lstStyle/>
        <a:p>
          <a:endParaRPr lang="es-AR"/>
        </a:p>
      </dgm:t>
    </dgm:pt>
    <dgm:pt modelId="{C6BE9B1F-C91A-4340-9CF7-BDADC1C831B5}" type="pres">
      <dgm:prSet presAssocID="{5428E5E3-B67F-4913-85C9-FAD5813F2FE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43FB90E-1096-40B6-B671-66B419C6DA73}" type="pres">
      <dgm:prSet presAssocID="{0CEA503E-2BF6-45C2-A942-BFA4B6E2AA1D}" presName="sibTrans" presStyleLbl="sibTrans2D1" presStyleIdx="1" presStyleCnt="7"/>
      <dgm:spPr/>
      <dgm:t>
        <a:bodyPr/>
        <a:lstStyle/>
        <a:p>
          <a:endParaRPr lang="es-AR"/>
        </a:p>
      </dgm:t>
    </dgm:pt>
    <dgm:pt modelId="{32409FB9-8511-47F1-90FF-B1FBF422007A}" type="pres">
      <dgm:prSet presAssocID="{0CEA503E-2BF6-45C2-A942-BFA4B6E2AA1D}" presName="connectorText" presStyleLbl="sibTrans2D1" presStyleIdx="1" presStyleCnt="7"/>
      <dgm:spPr/>
      <dgm:t>
        <a:bodyPr/>
        <a:lstStyle/>
        <a:p>
          <a:endParaRPr lang="es-AR"/>
        </a:p>
      </dgm:t>
    </dgm:pt>
    <dgm:pt modelId="{EDE077EE-C3B3-4C18-AFA5-09C2C70DBAD4}" type="pres">
      <dgm:prSet presAssocID="{FF2A6CAD-081F-4C43-985F-F8333EAB339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5EFA39B-CBE0-4FBE-8BC9-D08FD1ACB94F}" type="pres">
      <dgm:prSet presAssocID="{9B25F054-D340-49B6-B4DE-38FD1DF9D86E}" presName="sibTrans" presStyleLbl="sibTrans2D1" presStyleIdx="2" presStyleCnt="7"/>
      <dgm:spPr/>
      <dgm:t>
        <a:bodyPr/>
        <a:lstStyle/>
        <a:p>
          <a:endParaRPr lang="es-AR"/>
        </a:p>
      </dgm:t>
    </dgm:pt>
    <dgm:pt modelId="{D590066F-090C-45D1-AE92-167AAF6CCAAD}" type="pres">
      <dgm:prSet presAssocID="{9B25F054-D340-49B6-B4DE-38FD1DF9D86E}" presName="connectorText" presStyleLbl="sibTrans2D1" presStyleIdx="2" presStyleCnt="7"/>
      <dgm:spPr/>
      <dgm:t>
        <a:bodyPr/>
        <a:lstStyle/>
        <a:p>
          <a:endParaRPr lang="es-AR"/>
        </a:p>
      </dgm:t>
    </dgm:pt>
    <dgm:pt modelId="{BA74B77E-E204-48EB-B30C-C1E78DCAFFF3}" type="pres">
      <dgm:prSet presAssocID="{822B7013-F96D-49CF-A792-CA03BB5CB6B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E951BCC-49A8-43EC-A5D8-9FAB2FB06CC1}" type="pres">
      <dgm:prSet presAssocID="{A66889DA-DD3C-43AE-8E32-633650F2B23E}" presName="sibTrans" presStyleLbl="sibTrans2D1" presStyleIdx="3" presStyleCnt="7"/>
      <dgm:spPr/>
      <dgm:t>
        <a:bodyPr/>
        <a:lstStyle/>
        <a:p>
          <a:endParaRPr lang="es-AR"/>
        </a:p>
      </dgm:t>
    </dgm:pt>
    <dgm:pt modelId="{905B7C5D-821D-4DDD-BD3A-7A61E58B4769}" type="pres">
      <dgm:prSet presAssocID="{A66889DA-DD3C-43AE-8E32-633650F2B23E}" presName="connectorText" presStyleLbl="sibTrans2D1" presStyleIdx="3" presStyleCnt="7"/>
      <dgm:spPr/>
      <dgm:t>
        <a:bodyPr/>
        <a:lstStyle/>
        <a:p>
          <a:endParaRPr lang="es-AR"/>
        </a:p>
      </dgm:t>
    </dgm:pt>
    <dgm:pt modelId="{2D308AA5-5D76-4094-A9E7-1FB415AE0150}" type="pres">
      <dgm:prSet presAssocID="{9E312ADC-C7EB-4010-AEDD-AA43C92E314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AFA4F89-3457-4F6D-ACB2-BFAE94FB57F0}" type="pres">
      <dgm:prSet presAssocID="{42F61D67-5E16-4E99-AA26-599C26973991}" presName="sibTrans" presStyleLbl="sibTrans2D1" presStyleIdx="4" presStyleCnt="7"/>
      <dgm:spPr/>
      <dgm:t>
        <a:bodyPr/>
        <a:lstStyle/>
        <a:p>
          <a:endParaRPr lang="es-AR"/>
        </a:p>
      </dgm:t>
    </dgm:pt>
    <dgm:pt modelId="{3FBF1E38-9551-4BC4-A6B9-9F1222768653}" type="pres">
      <dgm:prSet presAssocID="{42F61D67-5E16-4E99-AA26-599C26973991}" presName="connectorText" presStyleLbl="sibTrans2D1" presStyleIdx="4" presStyleCnt="7"/>
      <dgm:spPr/>
      <dgm:t>
        <a:bodyPr/>
        <a:lstStyle/>
        <a:p>
          <a:endParaRPr lang="es-AR"/>
        </a:p>
      </dgm:t>
    </dgm:pt>
    <dgm:pt modelId="{0385C0E7-D044-4E98-940F-1F6112A00AF4}" type="pres">
      <dgm:prSet presAssocID="{AC97DD19-044D-48CA-B431-7017D27A019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3C71BCC-E7EF-40A7-805A-7A89CD784D18}" type="pres">
      <dgm:prSet presAssocID="{A8AC4229-BDE5-42D7-8BA9-7CA5F4784AAD}" presName="sibTrans" presStyleLbl="sibTrans2D1" presStyleIdx="5" presStyleCnt="7"/>
      <dgm:spPr/>
      <dgm:t>
        <a:bodyPr/>
        <a:lstStyle/>
        <a:p>
          <a:endParaRPr lang="es-AR"/>
        </a:p>
      </dgm:t>
    </dgm:pt>
    <dgm:pt modelId="{7778CDC0-189D-45F9-939B-525CC159B1E4}" type="pres">
      <dgm:prSet presAssocID="{A8AC4229-BDE5-42D7-8BA9-7CA5F4784AAD}" presName="connectorText" presStyleLbl="sibTrans2D1" presStyleIdx="5" presStyleCnt="7"/>
      <dgm:spPr/>
      <dgm:t>
        <a:bodyPr/>
        <a:lstStyle/>
        <a:p>
          <a:endParaRPr lang="es-AR"/>
        </a:p>
      </dgm:t>
    </dgm:pt>
    <dgm:pt modelId="{EA2D2A6C-2DC3-4072-9DD0-6C7F439F3515}" type="pres">
      <dgm:prSet presAssocID="{05B4C555-55C5-44E5-823D-49BD3BC1F78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FD9C80A-A12B-45A1-96FD-2CA55C6B0981}" type="pres">
      <dgm:prSet presAssocID="{EEF48C78-884D-433C-A8E2-A81E82B581C0}" presName="sibTrans" presStyleLbl="sibTrans2D1" presStyleIdx="6" presStyleCnt="7"/>
      <dgm:spPr/>
      <dgm:t>
        <a:bodyPr/>
        <a:lstStyle/>
        <a:p>
          <a:endParaRPr lang="es-AR"/>
        </a:p>
      </dgm:t>
    </dgm:pt>
    <dgm:pt modelId="{2B744192-AB92-487F-BBA2-2B944224A48C}" type="pres">
      <dgm:prSet presAssocID="{EEF48C78-884D-433C-A8E2-A81E82B581C0}" presName="connectorText" presStyleLbl="sibTrans2D1" presStyleIdx="6" presStyleCnt="7"/>
      <dgm:spPr/>
      <dgm:t>
        <a:bodyPr/>
        <a:lstStyle/>
        <a:p>
          <a:endParaRPr lang="es-AR"/>
        </a:p>
      </dgm:t>
    </dgm:pt>
  </dgm:ptLst>
  <dgm:cxnLst>
    <dgm:cxn modelId="{6EC974F4-9CD3-489A-AD9F-AB072889B75D}" type="presOf" srcId="{E9BC12A2-9332-4A10-B9EB-91A79BAA629D}" destId="{6131883B-733E-4334-B5AB-4B6A4CE176E0}" srcOrd="0" destOrd="0" presId="urn:microsoft.com/office/officeart/2005/8/layout/cycle2"/>
    <dgm:cxn modelId="{B673DB86-FA3C-4A91-AD18-24E3238A03A9}" srcId="{E9BC12A2-9332-4A10-B9EB-91A79BAA629D}" destId="{822B7013-F96D-49CF-A792-CA03BB5CB6B2}" srcOrd="3" destOrd="0" parTransId="{71653384-9C15-4F6D-BBB5-122E918840EB}" sibTransId="{A66889DA-DD3C-43AE-8E32-633650F2B23E}"/>
    <dgm:cxn modelId="{34D47084-5B2D-40C1-9E21-AF69573533BF}" type="presOf" srcId="{03FE5374-1FDE-4D7E-A55B-3172B0CD1242}" destId="{073527ED-9A8E-4850-8F45-2DA1FB9F6778}" srcOrd="1" destOrd="0" presId="urn:microsoft.com/office/officeart/2005/8/layout/cycle2"/>
    <dgm:cxn modelId="{6880FCA2-8E66-49FA-B24A-62242FB39A40}" type="presOf" srcId="{03FE5374-1FDE-4D7E-A55B-3172B0CD1242}" destId="{52E7AA72-9130-44CD-AE75-9C87CAD8CB8C}" srcOrd="0" destOrd="0" presId="urn:microsoft.com/office/officeart/2005/8/layout/cycle2"/>
    <dgm:cxn modelId="{F191C000-A1EC-4BBE-BED1-144BE23E5B1A}" type="presOf" srcId="{A66889DA-DD3C-43AE-8E32-633650F2B23E}" destId="{905B7C5D-821D-4DDD-BD3A-7A61E58B4769}" srcOrd="1" destOrd="0" presId="urn:microsoft.com/office/officeart/2005/8/layout/cycle2"/>
    <dgm:cxn modelId="{9B1AF97F-A2FA-4306-822F-C28A863B73CF}" type="presOf" srcId="{9E312ADC-C7EB-4010-AEDD-AA43C92E314E}" destId="{2D308AA5-5D76-4094-A9E7-1FB415AE0150}" srcOrd="0" destOrd="0" presId="urn:microsoft.com/office/officeart/2005/8/layout/cycle2"/>
    <dgm:cxn modelId="{7BA422F0-E02A-4C97-BEBA-469972A52C03}" type="presOf" srcId="{05B4C555-55C5-44E5-823D-49BD3BC1F78F}" destId="{EA2D2A6C-2DC3-4072-9DD0-6C7F439F3515}" srcOrd="0" destOrd="0" presId="urn:microsoft.com/office/officeart/2005/8/layout/cycle2"/>
    <dgm:cxn modelId="{7EAF257A-1FB4-48BF-9BF8-02E2E5A87C17}" srcId="{E9BC12A2-9332-4A10-B9EB-91A79BAA629D}" destId="{05B4C555-55C5-44E5-823D-49BD3BC1F78F}" srcOrd="6" destOrd="0" parTransId="{A5B49E53-09EE-40E6-93E5-23B5CB320305}" sibTransId="{EEF48C78-884D-433C-A8E2-A81E82B581C0}"/>
    <dgm:cxn modelId="{4A4684DD-6E18-4F94-83A6-2856A3057505}" srcId="{E9BC12A2-9332-4A10-B9EB-91A79BAA629D}" destId="{A14577EC-C556-42ED-AAFF-495DA083523A}" srcOrd="0" destOrd="0" parTransId="{7EE3954C-0AF6-4690-9F26-757DA00EF0C5}" sibTransId="{03FE5374-1FDE-4D7E-A55B-3172B0CD1242}"/>
    <dgm:cxn modelId="{62ADDF4C-2666-40E8-A646-D11B06B33998}" type="presOf" srcId="{0CEA503E-2BF6-45C2-A942-BFA4B6E2AA1D}" destId="{32409FB9-8511-47F1-90FF-B1FBF422007A}" srcOrd="1" destOrd="0" presId="urn:microsoft.com/office/officeart/2005/8/layout/cycle2"/>
    <dgm:cxn modelId="{9FC4C475-6ABF-442F-922D-6F2201F7A987}" type="presOf" srcId="{5428E5E3-B67F-4913-85C9-FAD5813F2FEE}" destId="{C6BE9B1F-C91A-4340-9CF7-BDADC1C831B5}" srcOrd="0" destOrd="0" presId="urn:microsoft.com/office/officeart/2005/8/layout/cycle2"/>
    <dgm:cxn modelId="{EF002F3B-8278-423B-9C0E-A8584A1EFC6D}" srcId="{E9BC12A2-9332-4A10-B9EB-91A79BAA629D}" destId="{9E312ADC-C7EB-4010-AEDD-AA43C92E314E}" srcOrd="4" destOrd="0" parTransId="{9623C11C-3288-48AC-B771-7341DE8C14B7}" sibTransId="{42F61D67-5E16-4E99-AA26-599C26973991}"/>
    <dgm:cxn modelId="{D2FBAC9D-6DBE-4C7B-8DB2-3624FBF25264}" type="presOf" srcId="{AC97DD19-044D-48CA-B431-7017D27A0193}" destId="{0385C0E7-D044-4E98-940F-1F6112A00AF4}" srcOrd="0" destOrd="0" presId="urn:microsoft.com/office/officeart/2005/8/layout/cycle2"/>
    <dgm:cxn modelId="{2C1EFBEC-B63E-431E-AB82-35E352E7DBE7}" type="presOf" srcId="{9B25F054-D340-49B6-B4DE-38FD1DF9D86E}" destId="{A5EFA39B-CBE0-4FBE-8BC9-D08FD1ACB94F}" srcOrd="0" destOrd="0" presId="urn:microsoft.com/office/officeart/2005/8/layout/cycle2"/>
    <dgm:cxn modelId="{14DB51CF-290A-46B8-BFAB-849A59E5F543}" type="presOf" srcId="{A14577EC-C556-42ED-AAFF-495DA083523A}" destId="{4B526F07-11EA-42A7-964F-A906DD9A879F}" srcOrd="0" destOrd="0" presId="urn:microsoft.com/office/officeart/2005/8/layout/cycle2"/>
    <dgm:cxn modelId="{17BE505C-E55D-427A-BC31-AD3C3510BD22}" type="presOf" srcId="{9B25F054-D340-49B6-B4DE-38FD1DF9D86E}" destId="{D590066F-090C-45D1-AE92-167AAF6CCAAD}" srcOrd="1" destOrd="0" presId="urn:microsoft.com/office/officeart/2005/8/layout/cycle2"/>
    <dgm:cxn modelId="{6A8EEE3B-3D14-407D-BFB7-4D5B5EF0CD24}" type="presOf" srcId="{0CEA503E-2BF6-45C2-A942-BFA4B6E2AA1D}" destId="{C43FB90E-1096-40B6-B671-66B419C6DA73}" srcOrd="0" destOrd="0" presId="urn:microsoft.com/office/officeart/2005/8/layout/cycle2"/>
    <dgm:cxn modelId="{2D8E4591-29EE-4D39-8955-7E4AF8E2B11C}" type="presOf" srcId="{EEF48C78-884D-433C-A8E2-A81E82B581C0}" destId="{1FD9C80A-A12B-45A1-96FD-2CA55C6B0981}" srcOrd="0" destOrd="0" presId="urn:microsoft.com/office/officeart/2005/8/layout/cycle2"/>
    <dgm:cxn modelId="{8CB1D03A-C664-4B69-9986-58830A98F715}" srcId="{E9BC12A2-9332-4A10-B9EB-91A79BAA629D}" destId="{AC97DD19-044D-48CA-B431-7017D27A0193}" srcOrd="5" destOrd="0" parTransId="{41C33F7F-C7C9-4A74-BE4E-112F6D982CE7}" sibTransId="{A8AC4229-BDE5-42D7-8BA9-7CA5F4784AAD}"/>
    <dgm:cxn modelId="{A0D47F4B-6C93-4BCA-AEB6-1E087AFE8500}" type="presOf" srcId="{42F61D67-5E16-4E99-AA26-599C26973991}" destId="{3FBF1E38-9551-4BC4-A6B9-9F1222768653}" srcOrd="1" destOrd="0" presId="urn:microsoft.com/office/officeart/2005/8/layout/cycle2"/>
    <dgm:cxn modelId="{220B5D4D-F3CF-4F4E-853D-3C949C5EA24A}" type="presOf" srcId="{822B7013-F96D-49CF-A792-CA03BB5CB6B2}" destId="{BA74B77E-E204-48EB-B30C-C1E78DCAFFF3}" srcOrd="0" destOrd="0" presId="urn:microsoft.com/office/officeart/2005/8/layout/cycle2"/>
    <dgm:cxn modelId="{DB92BA89-94B3-4CDF-9F57-469369C1826E}" type="presOf" srcId="{A8AC4229-BDE5-42D7-8BA9-7CA5F4784AAD}" destId="{83C71BCC-E7EF-40A7-805A-7A89CD784D18}" srcOrd="0" destOrd="0" presId="urn:microsoft.com/office/officeart/2005/8/layout/cycle2"/>
    <dgm:cxn modelId="{6BF6A4B8-9D42-452F-BC0A-497069CD01CA}" type="presOf" srcId="{42F61D67-5E16-4E99-AA26-599C26973991}" destId="{CAFA4F89-3457-4F6D-ACB2-BFAE94FB57F0}" srcOrd="0" destOrd="0" presId="urn:microsoft.com/office/officeart/2005/8/layout/cycle2"/>
    <dgm:cxn modelId="{0E7D5C62-0707-402D-B24E-8F2215195255}" type="presOf" srcId="{A8AC4229-BDE5-42D7-8BA9-7CA5F4784AAD}" destId="{7778CDC0-189D-45F9-939B-525CC159B1E4}" srcOrd="1" destOrd="0" presId="urn:microsoft.com/office/officeart/2005/8/layout/cycle2"/>
    <dgm:cxn modelId="{6731AB4A-76E4-4F7D-8285-C42460001FCC}" type="presOf" srcId="{A66889DA-DD3C-43AE-8E32-633650F2B23E}" destId="{BE951BCC-49A8-43EC-A5D8-9FAB2FB06CC1}" srcOrd="0" destOrd="0" presId="urn:microsoft.com/office/officeart/2005/8/layout/cycle2"/>
    <dgm:cxn modelId="{70F60DDD-A1C6-40E1-9E2E-1704BE8458BA}" type="presOf" srcId="{FF2A6CAD-081F-4C43-985F-F8333EAB3392}" destId="{EDE077EE-C3B3-4C18-AFA5-09C2C70DBAD4}" srcOrd="0" destOrd="0" presId="urn:microsoft.com/office/officeart/2005/8/layout/cycle2"/>
    <dgm:cxn modelId="{E6FDE9E4-AC7F-4A06-87E9-4A4C638F5BAA}" type="presOf" srcId="{EEF48C78-884D-433C-A8E2-A81E82B581C0}" destId="{2B744192-AB92-487F-BBA2-2B944224A48C}" srcOrd="1" destOrd="0" presId="urn:microsoft.com/office/officeart/2005/8/layout/cycle2"/>
    <dgm:cxn modelId="{5A7F5B42-F1DB-474C-A24F-D07D4B749FF5}" srcId="{E9BC12A2-9332-4A10-B9EB-91A79BAA629D}" destId="{5428E5E3-B67F-4913-85C9-FAD5813F2FEE}" srcOrd="1" destOrd="0" parTransId="{F052C58A-A7E1-4AC8-8F51-196FADAD2975}" sibTransId="{0CEA503E-2BF6-45C2-A942-BFA4B6E2AA1D}"/>
    <dgm:cxn modelId="{866FBADF-85A4-43C8-97B7-2C1CCB241BDE}" srcId="{E9BC12A2-9332-4A10-B9EB-91A79BAA629D}" destId="{FF2A6CAD-081F-4C43-985F-F8333EAB3392}" srcOrd="2" destOrd="0" parTransId="{2E2207E2-9C20-4B05-912B-86232B87103D}" sibTransId="{9B25F054-D340-49B6-B4DE-38FD1DF9D86E}"/>
    <dgm:cxn modelId="{54E718FB-656E-4C1C-89B6-380272AC3484}" type="presParOf" srcId="{6131883B-733E-4334-B5AB-4B6A4CE176E0}" destId="{4B526F07-11EA-42A7-964F-A906DD9A879F}" srcOrd="0" destOrd="0" presId="urn:microsoft.com/office/officeart/2005/8/layout/cycle2"/>
    <dgm:cxn modelId="{3C5237C6-DA6A-43AC-BBDC-032BE0D47204}" type="presParOf" srcId="{6131883B-733E-4334-B5AB-4B6A4CE176E0}" destId="{52E7AA72-9130-44CD-AE75-9C87CAD8CB8C}" srcOrd="1" destOrd="0" presId="urn:microsoft.com/office/officeart/2005/8/layout/cycle2"/>
    <dgm:cxn modelId="{002015E5-171E-480C-AF83-B3F5FB2D425F}" type="presParOf" srcId="{52E7AA72-9130-44CD-AE75-9C87CAD8CB8C}" destId="{073527ED-9A8E-4850-8F45-2DA1FB9F6778}" srcOrd="0" destOrd="0" presId="urn:microsoft.com/office/officeart/2005/8/layout/cycle2"/>
    <dgm:cxn modelId="{D36AC391-41FC-45EB-A7E7-F01A8AE808D3}" type="presParOf" srcId="{6131883B-733E-4334-B5AB-4B6A4CE176E0}" destId="{C6BE9B1F-C91A-4340-9CF7-BDADC1C831B5}" srcOrd="2" destOrd="0" presId="urn:microsoft.com/office/officeart/2005/8/layout/cycle2"/>
    <dgm:cxn modelId="{531DFFA5-7156-4BE9-B486-1DA3C34E48CB}" type="presParOf" srcId="{6131883B-733E-4334-B5AB-4B6A4CE176E0}" destId="{C43FB90E-1096-40B6-B671-66B419C6DA73}" srcOrd="3" destOrd="0" presId="urn:microsoft.com/office/officeart/2005/8/layout/cycle2"/>
    <dgm:cxn modelId="{A341EA23-4CE1-404B-960F-F8EB8250D099}" type="presParOf" srcId="{C43FB90E-1096-40B6-B671-66B419C6DA73}" destId="{32409FB9-8511-47F1-90FF-B1FBF422007A}" srcOrd="0" destOrd="0" presId="urn:microsoft.com/office/officeart/2005/8/layout/cycle2"/>
    <dgm:cxn modelId="{941A51D1-C055-4982-B54C-DE46F6B8DAAD}" type="presParOf" srcId="{6131883B-733E-4334-B5AB-4B6A4CE176E0}" destId="{EDE077EE-C3B3-4C18-AFA5-09C2C70DBAD4}" srcOrd="4" destOrd="0" presId="urn:microsoft.com/office/officeart/2005/8/layout/cycle2"/>
    <dgm:cxn modelId="{A1DD2FFD-12EE-4644-9702-4E177CD284C8}" type="presParOf" srcId="{6131883B-733E-4334-B5AB-4B6A4CE176E0}" destId="{A5EFA39B-CBE0-4FBE-8BC9-D08FD1ACB94F}" srcOrd="5" destOrd="0" presId="urn:microsoft.com/office/officeart/2005/8/layout/cycle2"/>
    <dgm:cxn modelId="{A9EF5CF4-BC5E-47F6-BF69-3D88D28274AC}" type="presParOf" srcId="{A5EFA39B-CBE0-4FBE-8BC9-D08FD1ACB94F}" destId="{D590066F-090C-45D1-AE92-167AAF6CCAAD}" srcOrd="0" destOrd="0" presId="urn:microsoft.com/office/officeart/2005/8/layout/cycle2"/>
    <dgm:cxn modelId="{77EFBBED-CC77-4F02-983B-9DC3C2B69D70}" type="presParOf" srcId="{6131883B-733E-4334-B5AB-4B6A4CE176E0}" destId="{BA74B77E-E204-48EB-B30C-C1E78DCAFFF3}" srcOrd="6" destOrd="0" presId="urn:microsoft.com/office/officeart/2005/8/layout/cycle2"/>
    <dgm:cxn modelId="{184D9BDF-5F3C-4E44-BE68-985D803B7C05}" type="presParOf" srcId="{6131883B-733E-4334-B5AB-4B6A4CE176E0}" destId="{BE951BCC-49A8-43EC-A5D8-9FAB2FB06CC1}" srcOrd="7" destOrd="0" presId="urn:microsoft.com/office/officeart/2005/8/layout/cycle2"/>
    <dgm:cxn modelId="{87A4D7B0-FB73-49CA-A75E-3EF793D488DD}" type="presParOf" srcId="{BE951BCC-49A8-43EC-A5D8-9FAB2FB06CC1}" destId="{905B7C5D-821D-4DDD-BD3A-7A61E58B4769}" srcOrd="0" destOrd="0" presId="urn:microsoft.com/office/officeart/2005/8/layout/cycle2"/>
    <dgm:cxn modelId="{F1EAAACE-734F-4917-BFFA-10AF0649A54F}" type="presParOf" srcId="{6131883B-733E-4334-B5AB-4B6A4CE176E0}" destId="{2D308AA5-5D76-4094-A9E7-1FB415AE0150}" srcOrd="8" destOrd="0" presId="urn:microsoft.com/office/officeart/2005/8/layout/cycle2"/>
    <dgm:cxn modelId="{5F8297E9-AA85-4A6E-B081-BDD704C77187}" type="presParOf" srcId="{6131883B-733E-4334-B5AB-4B6A4CE176E0}" destId="{CAFA4F89-3457-4F6D-ACB2-BFAE94FB57F0}" srcOrd="9" destOrd="0" presId="urn:microsoft.com/office/officeart/2005/8/layout/cycle2"/>
    <dgm:cxn modelId="{FC34A2D3-318D-4AE8-9C9D-6F50738D28DC}" type="presParOf" srcId="{CAFA4F89-3457-4F6D-ACB2-BFAE94FB57F0}" destId="{3FBF1E38-9551-4BC4-A6B9-9F1222768653}" srcOrd="0" destOrd="0" presId="urn:microsoft.com/office/officeart/2005/8/layout/cycle2"/>
    <dgm:cxn modelId="{F1D31354-0AAC-4338-B1B9-797A949E09CE}" type="presParOf" srcId="{6131883B-733E-4334-B5AB-4B6A4CE176E0}" destId="{0385C0E7-D044-4E98-940F-1F6112A00AF4}" srcOrd="10" destOrd="0" presId="urn:microsoft.com/office/officeart/2005/8/layout/cycle2"/>
    <dgm:cxn modelId="{AD0B69BD-836D-4A0C-A055-7065DDBA76CC}" type="presParOf" srcId="{6131883B-733E-4334-B5AB-4B6A4CE176E0}" destId="{83C71BCC-E7EF-40A7-805A-7A89CD784D18}" srcOrd="11" destOrd="0" presId="urn:microsoft.com/office/officeart/2005/8/layout/cycle2"/>
    <dgm:cxn modelId="{DB7621B0-DE88-40E8-B7AC-E99872F21C57}" type="presParOf" srcId="{83C71BCC-E7EF-40A7-805A-7A89CD784D18}" destId="{7778CDC0-189D-45F9-939B-525CC159B1E4}" srcOrd="0" destOrd="0" presId="urn:microsoft.com/office/officeart/2005/8/layout/cycle2"/>
    <dgm:cxn modelId="{84762187-803D-47C6-B140-9F1F1967D95D}" type="presParOf" srcId="{6131883B-733E-4334-B5AB-4B6A4CE176E0}" destId="{EA2D2A6C-2DC3-4072-9DD0-6C7F439F3515}" srcOrd="12" destOrd="0" presId="urn:microsoft.com/office/officeart/2005/8/layout/cycle2"/>
    <dgm:cxn modelId="{3545AEF6-BA52-45CD-AABE-1BFB51DC6409}" type="presParOf" srcId="{6131883B-733E-4334-B5AB-4B6A4CE176E0}" destId="{1FD9C80A-A12B-45A1-96FD-2CA55C6B0981}" srcOrd="13" destOrd="0" presId="urn:microsoft.com/office/officeart/2005/8/layout/cycle2"/>
    <dgm:cxn modelId="{F64541E0-523E-4DDB-85F2-44E4117124FD}" type="presParOf" srcId="{1FD9C80A-A12B-45A1-96FD-2CA55C6B0981}" destId="{2B744192-AB92-487F-BBA2-2B944224A48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26F07-11EA-42A7-964F-A906DD9A879F}">
      <dsp:nvSpPr>
        <dsp:cNvPr id="0" name=""/>
        <dsp:cNvSpPr/>
      </dsp:nvSpPr>
      <dsp:spPr>
        <a:xfrm>
          <a:off x="3276720" y="799"/>
          <a:ext cx="1089751" cy="108975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>
              <a:solidFill>
                <a:schemeClr val="bg1"/>
              </a:solidFill>
            </a:rPr>
            <a:t>Objeto</a:t>
          </a:r>
          <a:endParaRPr lang="es-AR" sz="1200" b="1" kern="1200" dirty="0">
            <a:solidFill>
              <a:schemeClr val="bg1"/>
            </a:solidFill>
          </a:endParaRPr>
        </a:p>
      </dsp:txBody>
      <dsp:txXfrm>
        <a:off x="3436310" y="160389"/>
        <a:ext cx="770571" cy="770571"/>
      </dsp:txXfrm>
    </dsp:sp>
    <dsp:sp modelId="{52E7AA72-9130-44CD-AE75-9C87CAD8CB8C}">
      <dsp:nvSpPr>
        <dsp:cNvPr id="0" name=""/>
        <dsp:cNvSpPr/>
      </dsp:nvSpPr>
      <dsp:spPr>
        <a:xfrm rot="1542857">
          <a:off x="4406864" y="713648"/>
          <a:ext cx="290788" cy="3677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800" kern="1200"/>
        </a:p>
      </dsp:txBody>
      <dsp:txXfrm>
        <a:off x="4411184" y="768281"/>
        <a:ext cx="203552" cy="220675"/>
      </dsp:txXfrm>
    </dsp:sp>
    <dsp:sp modelId="{C6BE9B1F-C91A-4340-9CF7-BDADC1C831B5}">
      <dsp:nvSpPr>
        <dsp:cNvPr id="0" name=""/>
        <dsp:cNvSpPr/>
      </dsp:nvSpPr>
      <dsp:spPr>
        <a:xfrm>
          <a:off x="4752875" y="711678"/>
          <a:ext cx="1089751" cy="1089751"/>
        </a:xfrm>
        <a:prstGeom prst="ellipse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1" kern="1200" dirty="0" smtClean="0">
              <a:solidFill>
                <a:schemeClr val="bg1"/>
              </a:solidFill>
            </a:rPr>
            <a:t>Enfoque</a:t>
          </a:r>
          <a:endParaRPr lang="es-AR" sz="1000" b="1" kern="1200" dirty="0">
            <a:solidFill>
              <a:schemeClr val="bg1"/>
            </a:solidFill>
          </a:endParaRPr>
        </a:p>
      </dsp:txBody>
      <dsp:txXfrm>
        <a:off x="4912465" y="871268"/>
        <a:ext cx="770571" cy="770571"/>
      </dsp:txXfrm>
    </dsp:sp>
    <dsp:sp modelId="{C43FB90E-1096-40B6-B671-66B419C6DA73}">
      <dsp:nvSpPr>
        <dsp:cNvPr id="0" name=""/>
        <dsp:cNvSpPr/>
      </dsp:nvSpPr>
      <dsp:spPr>
        <a:xfrm rot="4628571">
          <a:off x="5332816" y="1863300"/>
          <a:ext cx="290788" cy="3677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800" kern="1200"/>
        </a:p>
      </dsp:txBody>
      <dsp:txXfrm>
        <a:off x="5366728" y="1894334"/>
        <a:ext cx="203552" cy="220675"/>
      </dsp:txXfrm>
    </dsp:sp>
    <dsp:sp modelId="{EDE077EE-C3B3-4C18-AFA5-09C2C70DBAD4}">
      <dsp:nvSpPr>
        <dsp:cNvPr id="0" name=""/>
        <dsp:cNvSpPr/>
      </dsp:nvSpPr>
      <dsp:spPr>
        <a:xfrm>
          <a:off x="5117455" y="2309008"/>
          <a:ext cx="1089751" cy="1089751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1" kern="1200" dirty="0" smtClean="0">
              <a:solidFill>
                <a:schemeClr val="bg1"/>
              </a:solidFill>
            </a:rPr>
            <a:t>Objetivos</a:t>
          </a:r>
          <a:r>
            <a:rPr lang="es-AR" sz="1000" kern="1200" dirty="0" smtClean="0">
              <a:solidFill>
                <a:schemeClr val="bg1"/>
              </a:solidFill>
            </a:rPr>
            <a:t> </a:t>
          </a:r>
          <a:endParaRPr lang="es-AR" sz="1000" kern="1200" dirty="0">
            <a:solidFill>
              <a:schemeClr val="bg1"/>
            </a:solidFill>
          </a:endParaRPr>
        </a:p>
      </dsp:txBody>
      <dsp:txXfrm>
        <a:off x="5277045" y="2468598"/>
        <a:ext cx="770571" cy="770571"/>
      </dsp:txXfrm>
    </dsp:sp>
    <dsp:sp modelId="{A5EFA39B-CBE0-4FBE-8BC9-D08FD1ACB94F}">
      <dsp:nvSpPr>
        <dsp:cNvPr id="0" name=""/>
        <dsp:cNvSpPr/>
      </dsp:nvSpPr>
      <dsp:spPr>
        <a:xfrm rot="7714286">
          <a:off x="5011303" y="3304034"/>
          <a:ext cx="290788" cy="3677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800" kern="1200"/>
        </a:p>
      </dsp:txBody>
      <dsp:txXfrm rot="10800000">
        <a:off x="5082116" y="3343490"/>
        <a:ext cx="203552" cy="220675"/>
      </dsp:txXfrm>
    </dsp:sp>
    <dsp:sp modelId="{BA74B77E-E204-48EB-B30C-C1E78DCAFFF3}">
      <dsp:nvSpPr>
        <dsp:cNvPr id="0" name=""/>
        <dsp:cNvSpPr/>
      </dsp:nvSpPr>
      <dsp:spPr>
        <a:xfrm>
          <a:off x="4095924" y="3589968"/>
          <a:ext cx="1089751" cy="1089751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1" kern="1200" dirty="0" smtClean="0">
              <a:solidFill>
                <a:schemeClr val="bg1"/>
              </a:solidFill>
            </a:rPr>
            <a:t>Contenidos </a:t>
          </a:r>
          <a:endParaRPr lang="es-AR" sz="1000" b="1" kern="1200" dirty="0">
            <a:solidFill>
              <a:schemeClr val="bg1"/>
            </a:solidFill>
          </a:endParaRPr>
        </a:p>
      </dsp:txBody>
      <dsp:txXfrm>
        <a:off x="4255514" y="3749558"/>
        <a:ext cx="770571" cy="770571"/>
      </dsp:txXfrm>
    </dsp:sp>
    <dsp:sp modelId="{BE951BCC-49A8-43EC-A5D8-9FAB2FB06CC1}">
      <dsp:nvSpPr>
        <dsp:cNvPr id="0" name=""/>
        <dsp:cNvSpPr/>
      </dsp:nvSpPr>
      <dsp:spPr>
        <a:xfrm rot="10800000">
          <a:off x="3684431" y="3950948"/>
          <a:ext cx="290788" cy="3677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800" kern="1200"/>
        </a:p>
      </dsp:txBody>
      <dsp:txXfrm rot="10800000">
        <a:off x="3771667" y="4024506"/>
        <a:ext cx="203552" cy="220675"/>
      </dsp:txXfrm>
    </dsp:sp>
    <dsp:sp modelId="{2D308AA5-5D76-4094-A9E7-1FB415AE0150}">
      <dsp:nvSpPr>
        <dsp:cNvPr id="0" name=""/>
        <dsp:cNvSpPr/>
      </dsp:nvSpPr>
      <dsp:spPr>
        <a:xfrm>
          <a:off x="2457515" y="3589968"/>
          <a:ext cx="1089751" cy="1089751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1" kern="1200" dirty="0" smtClean="0">
              <a:solidFill>
                <a:schemeClr val="bg1"/>
              </a:solidFill>
            </a:rPr>
            <a:t>Metodología</a:t>
          </a:r>
          <a:r>
            <a:rPr lang="es-AR" sz="1000" kern="1200" dirty="0" smtClean="0"/>
            <a:t> </a:t>
          </a:r>
          <a:endParaRPr lang="es-AR" sz="1000" kern="1200" dirty="0"/>
        </a:p>
      </dsp:txBody>
      <dsp:txXfrm>
        <a:off x="2617105" y="3749558"/>
        <a:ext cx="770571" cy="770571"/>
      </dsp:txXfrm>
    </dsp:sp>
    <dsp:sp modelId="{CAFA4F89-3457-4F6D-ACB2-BFAE94FB57F0}">
      <dsp:nvSpPr>
        <dsp:cNvPr id="0" name=""/>
        <dsp:cNvSpPr/>
      </dsp:nvSpPr>
      <dsp:spPr>
        <a:xfrm rot="13885714">
          <a:off x="2351363" y="3316903"/>
          <a:ext cx="290788" cy="3677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800" kern="1200"/>
        </a:p>
      </dsp:txBody>
      <dsp:txXfrm rot="10800000">
        <a:off x="2422176" y="3424563"/>
        <a:ext cx="203552" cy="220675"/>
      </dsp:txXfrm>
    </dsp:sp>
    <dsp:sp modelId="{0385C0E7-D044-4E98-940F-1F6112A00AF4}">
      <dsp:nvSpPr>
        <dsp:cNvPr id="0" name=""/>
        <dsp:cNvSpPr/>
      </dsp:nvSpPr>
      <dsp:spPr>
        <a:xfrm>
          <a:off x="1435984" y="2309008"/>
          <a:ext cx="1089751" cy="1089751"/>
        </a:xfrm>
        <a:prstGeom prst="ellipse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1" kern="1200" dirty="0" smtClean="0">
              <a:solidFill>
                <a:schemeClr val="bg1"/>
              </a:solidFill>
            </a:rPr>
            <a:t>Recursos </a:t>
          </a:r>
          <a:endParaRPr lang="es-AR" sz="1000" b="1" kern="1200" dirty="0">
            <a:solidFill>
              <a:schemeClr val="bg1"/>
            </a:solidFill>
          </a:endParaRPr>
        </a:p>
      </dsp:txBody>
      <dsp:txXfrm>
        <a:off x="1595574" y="2468598"/>
        <a:ext cx="770571" cy="770571"/>
      </dsp:txXfrm>
    </dsp:sp>
    <dsp:sp modelId="{83C71BCC-E7EF-40A7-805A-7A89CD784D18}">
      <dsp:nvSpPr>
        <dsp:cNvPr id="0" name=""/>
        <dsp:cNvSpPr/>
      </dsp:nvSpPr>
      <dsp:spPr>
        <a:xfrm rot="16971429">
          <a:off x="2015925" y="1879347"/>
          <a:ext cx="290788" cy="3677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800" kern="1200"/>
        </a:p>
      </dsp:txBody>
      <dsp:txXfrm>
        <a:off x="2049837" y="1995429"/>
        <a:ext cx="203552" cy="220675"/>
      </dsp:txXfrm>
    </dsp:sp>
    <dsp:sp modelId="{EA2D2A6C-2DC3-4072-9DD0-6C7F439F3515}">
      <dsp:nvSpPr>
        <dsp:cNvPr id="0" name=""/>
        <dsp:cNvSpPr/>
      </dsp:nvSpPr>
      <dsp:spPr>
        <a:xfrm>
          <a:off x="1800564" y="711678"/>
          <a:ext cx="1089751" cy="1089751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900" b="1" kern="1200" dirty="0" smtClean="0">
              <a:solidFill>
                <a:schemeClr val="bg1"/>
              </a:solidFill>
            </a:rPr>
            <a:t>Evaluación</a:t>
          </a:r>
          <a:r>
            <a:rPr lang="es-AR" sz="900" b="1" kern="1200" dirty="0" smtClean="0"/>
            <a:t> </a:t>
          </a:r>
          <a:endParaRPr lang="es-AR" sz="900" b="1" kern="1200" dirty="0"/>
        </a:p>
      </dsp:txBody>
      <dsp:txXfrm>
        <a:off x="1960154" y="871268"/>
        <a:ext cx="770571" cy="770571"/>
      </dsp:txXfrm>
    </dsp:sp>
    <dsp:sp modelId="{1FD9C80A-A12B-45A1-96FD-2CA55C6B0981}">
      <dsp:nvSpPr>
        <dsp:cNvPr id="0" name=""/>
        <dsp:cNvSpPr/>
      </dsp:nvSpPr>
      <dsp:spPr>
        <a:xfrm rot="20057143">
          <a:off x="2930709" y="720790"/>
          <a:ext cx="290788" cy="3677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800" kern="1200"/>
        </a:p>
      </dsp:txBody>
      <dsp:txXfrm>
        <a:off x="2935029" y="813273"/>
        <a:ext cx="203552" cy="220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130B6-368E-4D0D-86F2-90F388A06E56}" type="datetimeFigureOut">
              <a:rPr lang="es-AR" smtClean="0"/>
              <a:t>15/03/2016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EEDAB-A4F3-4497-A425-B3E75B76FD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247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EEDAB-A4F3-4497-A425-B3E75B76FD67}" type="slidenum">
              <a:rPr lang="es-AR" smtClean="0"/>
              <a:t>16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071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BD2F-3E73-4089-AE6D-9987D71AC866}" type="datetimeFigureOut">
              <a:rPr lang="es-AR" smtClean="0"/>
              <a:t>15/03/2016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340-50B8-4736-AC92-6715B0E46D4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780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BD2F-3E73-4089-AE6D-9987D71AC866}" type="datetimeFigureOut">
              <a:rPr lang="es-AR" smtClean="0"/>
              <a:t>15/03/2016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340-50B8-4736-AC92-6715B0E46D4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847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BD2F-3E73-4089-AE6D-9987D71AC866}" type="datetimeFigureOut">
              <a:rPr lang="es-AR" smtClean="0"/>
              <a:t>15/03/2016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340-50B8-4736-AC92-6715B0E46D4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451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BD2F-3E73-4089-AE6D-9987D71AC866}" type="datetimeFigureOut">
              <a:rPr lang="es-AR" smtClean="0"/>
              <a:t>15/03/2016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340-50B8-4736-AC92-6715B0E46D4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1439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BD2F-3E73-4089-AE6D-9987D71AC866}" type="datetimeFigureOut">
              <a:rPr lang="es-AR" smtClean="0"/>
              <a:t>15/03/2016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340-50B8-4736-AC92-6715B0E46D4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403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BD2F-3E73-4089-AE6D-9987D71AC866}" type="datetimeFigureOut">
              <a:rPr lang="es-AR" smtClean="0"/>
              <a:t>15/03/2016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340-50B8-4736-AC92-6715B0E46D4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515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BD2F-3E73-4089-AE6D-9987D71AC866}" type="datetimeFigureOut">
              <a:rPr lang="es-AR" smtClean="0"/>
              <a:t>15/03/2016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340-50B8-4736-AC92-6715B0E46D4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416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BD2F-3E73-4089-AE6D-9987D71AC866}" type="datetimeFigureOut">
              <a:rPr lang="es-AR" smtClean="0"/>
              <a:t>15/03/2016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340-50B8-4736-AC92-6715B0E46D4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410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BD2F-3E73-4089-AE6D-9987D71AC866}" type="datetimeFigureOut">
              <a:rPr lang="es-AR" smtClean="0"/>
              <a:t>15/03/2016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340-50B8-4736-AC92-6715B0E46D4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499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BD2F-3E73-4089-AE6D-9987D71AC866}" type="datetimeFigureOut">
              <a:rPr lang="es-AR" smtClean="0"/>
              <a:t>15/03/2016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340-50B8-4736-AC92-6715B0E46D4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497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BD2F-3E73-4089-AE6D-9987D71AC866}" type="datetimeFigureOut">
              <a:rPr lang="es-AR" smtClean="0"/>
              <a:t>15/03/2016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340-50B8-4736-AC92-6715B0E46D4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375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4BD2F-3E73-4089-AE6D-9987D71AC866}" type="datetimeFigureOut">
              <a:rPr lang="es-AR" smtClean="0"/>
              <a:t>15/03/2016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A340-50B8-4736-AC92-6715B0E46D4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960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SECUENCIA DIDÁCTICA, FORMA VISIBLE DE UN MODELO DIDÁCTICO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Formosa</a:t>
            </a:r>
          </a:p>
          <a:p>
            <a:r>
              <a:rPr lang="es-AR" dirty="0" smtClean="0"/>
              <a:t>2016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599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Características de la secuencia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Media </a:t>
            </a:r>
            <a:r>
              <a:rPr lang="es-AR" dirty="0"/>
              <a:t>entre el modelo didáctico </a:t>
            </a:r>
            <a:r>
              <a:rPr lang="es-AR" dirty="0" smtClean="0"/>
              <a:t>y </a:t>
            </a:r>
            <a:r>
              <a:rPr lang="es-AR" dirty="0"/>
              <a:t>su implementación en la práctica institucional. </a:t>
            </a:r>
            <a:endParaRPr lang="es-AR" dirty="0" smtClean="0"/>
          </a:p>
          <a:p>
            <a:r>
              <a:rPr lang="es-AR" dirty="0" smtClean="0"/>
              <a:t>Propone </a:t>
            </a:r>
            <a:r>
              <a:rPr lang="es-AR" dirty="0"/>
              <a:t>un guion preciso que puede actuarse a partir de lo que se plantea en el modelo </a:t>
            </a:r>
            <a:r>
              <a:rPr lang="es-AR" dirty="0" smtClean="0"/>
              <a:t>didáctico</a:t>
            </a:r>
          </a:p>
          <a:p>
            <a:pPr marL="0" indent="0">
              <a:buNone/>
            </a:pPr>
            <a:r>
              <a:rPr lang="es-AR" u="sng" dirty="0" smtClean="0"/>
              <a:t>Intercambio</a:t>
            </a:r>
            <a:r>
              <a:rPr lang="es-AR" dirty="0" smtClean="0"/>
              <a:t>: piense un ejemplo fracasado para cada enunciado anterior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60182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Características de la secuencia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Organiza </a:t>
            </a:r>
            <a:r>
              <a:rPr lang="es-AR" dirty="0"/>
              <a:t>la sucesión de actividades necesarias, los tiempos y espacios, anticipa un recorrido, prevé momentos, combina estrategias, organiza las experiencias </a:t>
            </a:r>
            <a:r>
              <a:rPr lang="es-AR" dirty="0" smtClean="0"/>
              <a:t>imprescindibles</a:t>
            </a:r>
            <a:endParaRPr lang="es-AR" dirty="0" smtClean="0"/>
          </a:p>
          <a:p>
            <a:r>
              <a:rPr lang="es-AR" dirty="0" smtClean="0"/>
              <a:t>Imprime </a:t>
            </a:r>
            <a:r>
              <a:rPr lang="es-AR" dirty="0"/>
              <a:t>dirección, orden y ritmo a las actividades. </a:t>
            </a:r>
            <a:endParaRPr lang="es-AR" dirty="0" smtClean="0"/>
          </a:p>
          <a:p>
            <a:pPr marL="0" indent="0">
              <a:buNone/>
            </a:pPr>
            <a:r>
              <a:rPr lang="es-AR" u="sng" dirty="0"/>
              <a:t>Intercambio</a:t>
            </a:r>
            <a:r>
              <a:rPr lang="es-AR" dirty="0"/>
              <a:t>: piense un ejemplo </a:t>
            </a:r>
            <a:r>
              <a:rPr lang="es-AR" dirty="0" smtClean="0"/>
              <a:t>fracasado para </a:t>
            </a:r>
            <a:r>
              <a:rPr lang="es-AR" dirty="0"/>
              <a:t>cada enunciado anterior</a:t>
            </a:r>
          </a:p>
          <a:p>
            <a:pPr marL="0" indent="0">
              <a:buNone/>
            </a:pP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13500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 una sintaxis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dirty="0"/>
              <a:t>La secuencia didáctica se configura cuando se pasa del modelo didáctico -abstracto y  paradigmático en relación con actividades y recursos- a un plano sintagmático de decisión y se logra enlazar o </a:t>
            </a:r>
            <a:r>
              <a:rPr lang="es-AR" dirty="0" smtClean="0"/>
              <a:t>vincular </a:t>
            </a:r>
            <a:r>
              <a:rPr lang="es-AR" dirty="0"/>
              <a:t>las actividades particulares de tal forma que adquieran en la sucesión, una semántica, un sentido de totalidad a partir de su encadenamiento y organización sintáctica que representa algo más que la suma de sus partes.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89649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Intercambio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pPr marL="0" indent="0" algn="ctr">
              <a:buNone/>
            </a:pPr>
            <a:r>
              <a:rPr lang="es-AR" dirty="0" smtClean="0"/>
              <a:t>Explique la definición anterior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37772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200" b="1" dirty="0" smtClean="0"/>
              <a:t>Criterios </a:t>
            </a:r>
            <a:r>
              <a:rPr lang="es-AR" sz="3200" b="1" dirty="0"/>
              <a:t>de </a:t>
            </a:r>
            <a:r>
              <a:rPr lang="es-AR" sz="3200" b="1" dirty="0" smtClean="0"/>
              <a:t>secuenciación</a:t>
            </a:r>
            <a:endParaRPr lang="es-AR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Deben </a:t>
            </a:r>
            <a:r>
              <a:rPr lang="es-AR" dirty="0"/>
              <a:t>considerarse en forma </a:t>
            </a:r>
            <a:r>
              <a:rPr lang="es-AR" dirty="0" smtClean="0"/>
              <a:t>combinada</a:t>
            </a:r>
            <a:r>
              <a:rPr lang="es-AR" dirty="0"/>
              <a:t>: </a:t>
            </a:r>
          </a:p>
          <a:p>
            <a:pPr marL="0" indent="0">
              <a:buNone/>
            </a:pPr>
            <a:r>
              <a:rPr lang="es-AR" dirty="0"/>
              <a:t>- </a:t>
            </a:r>
            <a:r>
              <a:rPr lang="es-AR" dirty="0" smtClean="0"/>
              <a:t>  el </a:t>
            </a:r>
            <a:r>
              <a:rPr lang="es-AR" dirty="0"/>
              <a:t>grado de autonomía en la realización de tareas </a:t>
            </a:r>
            <a:r>
              <a:rPr lang="es-AR" dirty="0" smtClean="0"/>
              <a:t>por </a:t>
            </a:r>
            <a:r>
              <a:rPr lang="es-AR" dirty="0"/>
              <a:t>parte de los alumnos </a:t>
            </a:r>
          </a:p>
          <a:p>
            <a:pPr>
              <a:buFontTx/>
              <a:buChar char="-"/>
            </a:pPr>
            <a:r>
              <a:rPr lang="es-AR" dirty="0" smtClean="0"/>
              <a:t>la </a:t>
            </a:r>
            <a:r>
              <a:rPr lang="es-AR" dirty="0"/>
              <a:t>focalización de algún procedimiento o aspecto </a:t>
            </a:r>
            <a:endParaRPr lang="es-AR" dirty="0" smtClean="0"/>
          </a:p>
          <a:p>
            <a:pPr>
              <a:buFontTx/>
              <a:buChar char="-"/>
            </a:pPr>
            <a:r>
              <a:rPr lang="es-AR" dirty="0" smtClean="0"/>
              <a:t>el </a:t>
            </a:r>
            <a:r>
              <a:rPr lang="es-AR" dirty="0"/>
              <a:t>incremento de variables paralelas a tener en cuenta en la resolución de </a:t>
            </a:r>
            <a:r>
              <a:rPr lang="es-AR" dirty="0" smtClean="0"/>
              <a:t>tareas</a:t>
            </a:r>
          </a:p>
          <a:p>
            <a:pPr>
              <a:buFontTx/>
              <a:buChar char="-"/>
            </a:pPr>
            <a:r>
              <a:rPr lang="es-AR" dirty="0" smtClean="0"/>
              <a:t>el </a:t>
            </a:r>
            <a:r>
              <a:rPr lang="es-AR" dirty="0"/>
              <a:t>grado de compromiso </a:t>
            </a:r>
            <a:r>
              <a:rPr lang="es-AR" dirty="0" err="1" smtClean="0"/>
              <a:t>metacognitivo</a:t>
            </a:r>
            <a:r>
              <a:rPr lang="es-AR" dirty="0" smtClean="0"/>
              <a:t> </a:t>
            </a:r>
            <a:r>
              <a:rPr lang="es-AR" dirty="0"/>
              <a:t>(desde procedimientos que sólo tienen en cuenta la intuición </a:t>
            </a:r>
            <a:r>
              <a:rPr lang="es-AR" dirty="0" smtClean="0"/>
              <a:t>hacia </a:t>
            </a:r>
            <a:r>
              <a:rPr lang="es-AR" dirty="0"/>
              <a:t>la resolución de tareas en las que se involucran </a:t>
            </a:r>
            <a:r>
              <a:rPr lang="es-AR" dirty="0" smtClean="0"/>
              <a:t>marcos conceptuales)</a:t>
            </a:r>
          </a:p>
          <a:p>
            <a:pPr>
              <a:buFontTx/>
              <a:buChar char="-"/>
            </a:pPr>
            <a:r>
              <a:rPr lang="es-AR" dirty="0" smtClean="0"/>
              <a:t>el </a:t>
            </a:r>
            <a:r>
              <a:rPr lang="es-AR" dirty="0"/>
              <a:t>grado de tipicidad de los elementos analizados (desde los casos típicos hacia los menos típicos)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45385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2800" b="1" dirty="0" smtClean="0"/>
              <a:t>Secuenciación </a:t>
            </a:r>
            <a:r>
              <a:rPr lang="es-AR" sz="2800" b="1" dirty="0" smtClean="0"/>
              <a:t>en la Educación Superior</a:t>
            </a:r>
            <a:endParaRPr lang="es-AR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u="sng" dirty="0" smtClean="0"/>
              <a:t>Cierre</a:t>
            </a:r>
            <a:endParaRPr lang="es-AR" u="sng" dirty="0" smtClean="0"/>
          </a:p>
          <a:p>
            <a:endParaRPr lang="es-AR" u="sng" dirty="0"/>
          </a:p>
          <a:p>
            <a:r>
              <a:rPr lang="es-AR" dirty="0" smtClean="0"/>
              <a:t>Analice un problema o aspecto de una secuenciación de su cátedra a </a:t>
            </a:r>
            <a:r>
              <a:rPr lang="es-AR" dirty="0" smtClean="0"/>
              <a:t>la luz de </a:t>
            </a:r>
            <a:r>
              <a:rPr lang="es-AR" dirty="0" smtClean="0"/>
              <a:t>los aportes que hemos compartido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69865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147248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/>
              <a:t> </a:t>
            </a:r>
          </a:p>
          <a:p>
            <a:pPr marL="0" indent="0">
              <a:buNone/>
            </a:pPr>
            <a:endParaRPr lang="es-AR" sz="3800" dirty="0"/>
          </a:p>
          <a:p>
            <a:pPr marL="0" indent="0">
              <a:buNone/>
            </a:pPr>
            <a:r>
              <a:rPr lang="es-AR" sz="3800" dirty="0"/>
              <a:t> </a:t>
            </a:r>
          </a:p>
          <a:p>
            <a:pPr marL="0" indent="0" algn="ctr">
              <a:buNone/>
            </a:pPr>
            <a:r>
              <a:rPr lang="es-AR" b="1" dirty="0"/>
              <a:t>Breve historia de la secuenciación </a:t>
            </a:r>
            <a:r>
              <a:rPr lang="es-AR" b="1" dirty="0" smtClean="0"/>
              <a:t>en alfabetización para </a:t>
            </a:r>
            <a:r>
              <a:rPr lang="es-AR" b="1" dirty="0"/>
              <a:t>la escuela primaria en Argentina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13963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b="1" dirty="0"/>
              <a:t>Eje ordenador de la secuencia: el sistema de escritura</a:t>
            </a:r>
            <a:r>
              <a:rPr lang="es-AR" sz="2800" dirty="0"/>
              <a:t/>
            </a:r>
            <a:br>
              <a:rPr lang="es-AR" sz="2800" dirty="0"/>
            </a:b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AR" dirty="0"/>
              <a:t> </a:t>
            </a:r>
          </a:p>
          <a:p>
            <a:pPr marL="0" indent="0">
              <a:buNone/>
            </a:pPr>
            <a:r>
              <a:rPr lang="es-AR" i="1" dirty="0"/>
              <a:t>El nene</a:t>
            </a:r>
            <a:r>
              <a:rPr lang="es-AR" dirty="0"/>
              <a:t> de Andrés Ferreira  de 1895, se publicó hasta 1959.</a:t>
            </a:r>
          </a:p>
          <a:p>
            <a:pPr marL="0" indent="0">
              <a:buNone/>
            </a:pPr>
            <a:r>
              <a:rPr lang="es-AR" i="1" dirty="0"/>
              <a:t>Paso a paso,</a:t>
            </a:r>
            <a:r>
              <a:rPr lang="es-AR" dirty="0"/>
              <a:t> de José </a:t>
            </a:r>
            <a:r>
              <a:rPr lang="es-AR" dirty="0" err="1"/>
              <a:t>Henriques</a:t>
            </a:r>
            <a:r>
              <a:rPr lang="es-AR" dirty="0"/>
              <a:t> </a:t>
            </a:r>
            <a:r>
              <a:rPr lang="es-AR" dirty="0" err="1"/>
              <a:t>Figueira</a:t>
            </a:r>
            <a:r>
              <a:rPr lang="es-AR" dirty="0"/>
              <a:t>, en 1908 ya contaba con 9 ediciones y se utilizó en las escuelas hasta fines de la década del 60. </a:t>
            </a:r>
          </a:p>
          <a:p>
            <a:pPr marL="0" indent="0">
              <a:buNone/>
            </a:pPr>
            <a:r>
              <a:rPr lang="es-AR" sz="2800" dirty="0"/>
              <a:t>(</a:t>
            </a:r>
            <a:r>
              <a:rPr lang="es-AR" sz="2800" dirty="0" err="1"/>
              <a:t>Cucuzza</a:t>
            </a:r>
            <a:r>
              <a:rPr lang="es-AR" sz="2800" dirty="0"/>
              <a:t>, H. y </a:t>
            </a:r>
            <a:r>
              <a:rPr lang="es-AR" sz="2800" dirty="0" err="1"/>
              <a:t>Pineau</a:t>
            </a:r>
            <a:r>
              <a:rPr lang="es-AR" sz="2800" dirty="0"/>
              <a:t>, P. “Escenas de lectura en la escuela argentina”. </a:t>
            </a:r>
            <a:r>
              <a:rPr lang="es-AR" sz="2800" i="1" dirty="0"/>
              <a:t>El Monitor de la educación</a:t>
            </a:r>
            <a:r>
              <a:rPr lang="es-AR" sz="2800" dirty="0"/>
              <a:t>, Año 1, nº 1, Bs. As. Ministerio de Educación. pp. 24-27).</a:t>
            </a:r>
          </a:p>
          <a:p>
            <a:pPr marL="0" indent="0">
              <a:buNone/>
            </a:pPr>
            <a:endParaRPr lang="es-AR" sz="2800" dirty="0"/>
          </a:p>
          <a:p>
            <a:pPr>
              <a:buFontTx/>
              <a:buChar char="-"/>
            </a:pPr>
            <a:r>
              <a:rPr lang="es-AR" dirty="0"/>
              <a:t>libros escritos por maestros y supervisores </a:t>
            </a:r>
          </a:p>
          <a:p>
            <a:pPr>
              <a:buFontTx/>
              <a:buChar char="-"/>
            </a:pPr>
            <a:r>
              <a:rPr lang="es-AR" dirty="0"/>
              <a:t>abordaje del sistema alfabético por pasos ordenados</a:t>
            </a:r>
          </a:p>
          <a:p>
            <a:pPr>
              <a:buFontTx/>
              <a:buChar char="-"/>
            </a:pPr>
            <a:r>
              <a:rPr lang="es-AR" dirty="0"/>
              <a:t>acuerdo de base : trabajo a partir de unidades con significado</a:t>
            </a:r>
          </a:p>
          <a:p>
            <a:pPr>
              <a:buFontTx/>
              <a:buChar char="-"/>
            </a:pPr>
            <a:r>
              <a:rPr lang="es-AR" dirty="0"/>
              <a:t>disenso  ¿síntesis luego del análisis?, ¿ mayor o menor grado de “globalidad”?</a:t>
            </a:r>
          </a:p>
        </p:txBody>
      </p:sp>
    </p:spTree>
    <p:extLst>
      <p:ext uri="{BB962C8B-B14F-4D97-AF65-F5344CB8AC3E}">
        <p14:creationId xmlns:p14="http://schemas.microsoft.com/office/powerpoint/2010/main" val="3690387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Sigue el mismo eje…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dirty="0" smtClean="0"/>
              <a:t>La extensión y masificación </a:t>
            </a:r>
            <a:r>
              <a:rPr lang="es-AR" dirty="0"/>
              <a:t>de la educación primaria </a:t>
            </a:r>
            <a:r>
              <a:rPr lang="es-AR" dirty="0" smtClean="0"/>
              <a:t>se </a:t>
            </a:r>
            <a:r>
              <a:rPr lang="es-AR" dirty="0"/>
              <a:t>intensificó durante la época peronista, ampliando el acceso de nuevos sectores </a:t>
            </a:r>
            <a:r>
              <a:rPr lang="es-AR" dirty="0" smtClean="0"/>
              <a:t>populares.</a:t>
            </a:r>
          </a:p>
          <a:p>
            <a:pPr marL="0" indent="0">
              <a:buNone/>
            </a:pPr>
            <a:r>
              <a:rPr lang="es-AR" dirty="0" smtClean="0"/>
              <a:t>El </a:t>
            </a:r>
            <a:r>
              <a:rPr lang="es-AR" dirty="0"/>
              <a:t>abordaje de la lengua se mantuvo </a:t>
            </a:r>
            <a:r>
              <a:rPr lang="es-AR" dirty="0" smtClean="0"/>
              <a:t>ligado </a:t>
            </a:r>
            <a:r>
              <a:rPr lang="es-AR" dirty="0"/>
              <a:t>a la propuesta </a:t>
            </a:r>
            <a:r>
              <a:rPr lang="es-AR" dirty="0" smtClean="0"/>
              <a:t>anterior con </a:t>
            </a:r>
            <a:r>
              <a:rPr lang="es-AR" dirty="0"/>
              <a:t>la diferencia de que las frases sencillas del tipo “mamá me mima”, “dame ese vaso”, “papá me compró un trompo” se transformaron en “Eva me ama”, “mamita y papito votaron ayer”, “Hay que producir, producir y producir”.</a:t>
            </a:r>
          </a:p>
        </p:txBody>
      </p:sp>
    </p:spTree>
    <p:extLst>
      <p:ext uri="{BB962C8B-B14F-4D97-AF65-F5344CB8AC3E}">
        <p14:creationId xmlns:p14="http://schemas.microsoft.com/office/powerpoint/2010/main" val="1501709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Década del 70: las trece letras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 smtClean="0"/>
              <a:t>Vigilancia </a:t>
            </a:r>
            <a:r>
              <a:rPr lang="es-AR" dirty="0"/>
              <a:t>estatal y </a:t>
            </a:r>
            <a:r>
              <a:rPr lang="es-AR" dirty="0" smtClean="0"/>
              <a:t>censura ideológica 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Listas negras </a:t>
            </a:r>
            <a:r>
              <a:rPr lang="es-AR" dirty="0"/>
              <a:t>de libros prohibidos </a:t>
            </a:r>
            <a:r>
              <a:rPr lang="es-AR" dirty="0" smtClean="0"/>
              <a:t>durante </a:t>
            </a:r>
            <a:r>
              <a:rPr lang="es-AR" dirty="0"/>
              <a:t>la última dictadura </a:t>
            </a:r>
            <a:r>
              <a:rPr lang="es-AR" dirty="0" smtClean="0"/>
              <a:t>militar (</a:t>
            </a:r>
            <a:r>
              <a:rPr lang="es-AR" dirty="0" err="1" smtClean="0"/>
              <a:t>Bornemann</a:t>
            </a:r>
            <a:r>
              <a:rPr lang="es-AR" dirty="0" smtClean="0"/>
              <a:t>). 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Restricción </a:t>
            </a:r>
            <a:r>
              <a:rPr lang="es-AR" dirty="0"/>
              <a:t>a enseñar sólo trece letras en primer grado </a:t>
            </a:r>
            <a:r>
              <a:rPr lang="es-AR" dirty="0" smtClean="0"/>
              <a:t>Ejemplo: </a:t>
            </a:r>
            <a:r>
              <a:rPr lang="es-AR" dirty="0" err="1"/>
              <a:t>Pupi</a:t>
            </a:r>
            <a:r>
              <a:rPr lang="es-AR" dirty="0"/>
              <a:t> y yo.</a:t>
            </a:r>
          </a:p>
        </p:txBody>
      </p:sp>
    </p:spTree>
    <p:extLst>
      <p:ext uri="{BB962C8B-B14F-4D97-AF65-F5344CB8AC3E}">
        <p14:creationId xmlns:p14="http://schemas.microsoft.com/office/powerpoint/2010/main" val="311062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A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s-A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s-AR" dirty="0" smtClean="0"/>
              <a:t>Proyecto de Cátedra  </a:t>
            </a:r>
            <a:endParaRPr lang="es-AR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971600" y="1844824"/>
          <a:ext cx="76431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 rot="20150221">
            <a:off x="360363" y="1779588"/>
            <a:ext cx="30257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AR" sz="2400" dirty="0">
                <a:latin typeface="+mn-lt"/>
              </a:rPr>
              <a:t>Tiempo – Espacio</a:t>
            </a:r>
          </a:p>
          <a:p>
            <a:pPr algn="ctr">
              <a:defRPr/>
            </a:pPr>
            <a:r>
              <a:rPr lang="es-AR" sz="2400" dirty="0">
                <a:latin typeface="+mn-lt"/>
              </a:rPr>
              <a:t>Pedagógico </a:t>
            </a:r>
          </a:p>
        </p:txBody>
      </p:sp>
    </p:spTree>
    <p:extLst>
      <p:ext uri="{BB962C8B-B14F-4D97-AF65-F5344CB8AC3E}">
        <p14:creationId xmlns:p14="http://schemas.microsoft.com/office/powerpoint/2010/main" val="262733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2400" b="1" dirty="0" smtClean="0"/>
              <a:t>Eje ordenador: el emergente de las hipótesis infantiles/ invisibilidad del sistema de escritura</a:t>
            </a:r>
            <a:r>
              <a:rPr lang="es-AR" sz="2400" dirty="0" smtClean="0"/>
              <a:t/>
            </a:r>
            <a:br>
              <a:rPr lang="es-AR" sz="2400" dirty="0" smtClean="0"/>
            </a:br>
            <a:endParaRPr lang="es-AR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0734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_tradnl" dirty="0" smtClean="0"/>
              <a:t>Escenario </a:t>
            </a:r>
            <a:r>
              <a:rPr lang="es-ES_tradnl" dirty="0"/>
              <a:t>metodológico hacia finales de los 80 y principios de la década del </a:t>
            </a:r>
            <a:r>
              <a:rPr lang="es-ES_tradnl" dirty="0" smtClean="0"/>
              <a:t>90: </a:t>
            </a:r>
            <a:r>
              <a:rPr lang="es-ES_tradnl" dirty="0"/>
              <a:t>paradigma de investigación constructivista cuyas derivaciones didácticas incidieron en las propuestas de </a:t>
            </a:r>
            <a:r>
              <a:rPr lang="es-ES_tradnl" dirty="0" smtClean="0"/>
              <a:t>alfabetización.</a:t>
            </a:r>
          </a:p>
          <a:p>
            <a:pPr marL="0" indent="0">
              <a:buNone/>
            </a:pPr>
            <a:r>
              <a:rPr lang="es-ES_tradnl" dirty="0" smtClean="0"/>
              <a:t> </a:t>
            </a:r>
            <a:endParaRPr lang="es-AR" dirty="0"/>
          </a:p>
          <a:p>
            <a:pPr marL="0" indent="0">
              <a:buNone/>
            </a:pPr>
            <a:r>
              <a:rPr lang="es-ES_tradnl" dirty="0" smtClean="0"/>
              <a:t>Didáctica concentrada en </a:t>
            </a:r>
            <a:r>
              <a:rPr lang="es-ES_tradnl" dirty="0"/>
              <a:t>el sujeto del aprendizaje y en reconsiderar la concepción del error constructivo -como “momentos necesarios por los cuales los niños pasan y necesitan hacerlo para poder acceder a otras organizaciones más evolucionadas” (</a:t>
            </a:r>
            <a:r>
              <a:rPr lang="es-ES_tradnl" dirty="0" err="1"/>
              <a:t>Kaufman</a:t>
            </a:r>
            <a:r>
              <a:rPr lang="es-ES_tradnl" dirty="0"/>
              <a:t> y otros, 1991:35)- a la luz de las hipótesis formuladas por el niño sobre la escritura (Ferreiro, 1979).</a:t>
            </a:r>
            <a:endParaRPr lang="es-AR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s-AR" dirty="0"/>
          </a:p>
          <a:p>
            <a:pPr marL="0" indent="0">
              <a:buNone/>
            </a:pPr>
            <a:r>
              <a:rPr lang="es-ES_tradnl" dirty="0" smtClean="0"/>
              <a:t>Fuerte </a:t>
            </a:r>
            <a:r>
              <a:rPr lang="es-ES_tradnl" dirty="0"/>
              <a:t>confusión entre enseñanza y autoritarismo que </a:t>
            </a:r>
            <a:r>
              <a:rPr lang="es-ES_tradnl" dirty="0" smtClean="0"/>
              <a:t>produjo </a:t>
            </a:r>
            <a:r>
              <a:rPr lang="es-ES_tradnl" dirty="0"/>
              <a:t>un desplazamiento no deseado de la necesaria acción de enseñanza al rol de acompañante o guía por parte del docente y un </a:t>
            </a:r>
            <a:r>
              <a:rPr lang="es-ES_tradnl" dirty="0" smtClean="0"/>
              <a:t>abandono </a:t>
            </a:r>
            <a:r>
              <a:rPr lang="es-ES_tradnl" dirty="0"/>
              <a:t>de la preocupación metodológica</a:t>
            </a:r>
            <a:r>
              <a:rPr lang="es-ES_tradnl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84471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2800" b="1" dirty="0" smtClean="0"/>
              <a:t>Eje ordenador: el emergente de las hipótesis infantiles/ invisibilidad del sistema de escritura</a:t>
            </a:r>
            <a:r>
              <a:rPr lang="es-AR" sz="2800" dirty="0" smtClean="0"/>
              <a:t/>
            </a:r>
            <a:br>
              <a:rPr lang="es-AR" sz="2800" dirty="0" smtClean="0"/>
            </a:b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>
            <a:normAutofit fontScale="70000" lnSpcReduction="20000"/>
          </a:bodyPr>
          <a:lstStyle/>
          <a:p>
            <a:r>
              <a:rPr lang="es-ES_tradnl" dirty="0" smtClean="0"/>
              <a:t>La postura constructivista no conceptualiza la lengua como el objeto de la alfabetización sino las prácticas del lenguaje (Lerner, 2001).</a:t>
            </a:r>
            <a:endParaRPr lang="es-AR" dirty="0" smtClean="0"/>
          </a:p>
          <a:p>
            <a:r>
              <a:rPr lang="es-ES_tradnl" dirty="0" smtClean="0"/>
              <a:t>A partir de la década del 80, este enfoque de amplia difusión (publicaciones) suscitó discusiones: seguir enseñando con “métodos tradicionales” como las “palabras generadoras” -expresión que ya había perdido toda referencia a su marco conceptual- o adherir a nuevas nociones de sujeto y de aprendizaje, denominadas, en las escuelas, “método </a:t>
            </a:r>
            <a:r>
              <a:rPr lang="es-ES_tradnl" dirty="0" err="1" smtClean="0"/>
              <a:t>psicogénesis</a:t>
            </a:r>
            <a:r>
              <a:rPr lang="es-ES_tradnl" dirty="0" smtClean="0"/>
              <a:t>”, que se cristalizó en la frase “escribí como puedas” </a:t>
            </a:r>
          </a:p>
          <a:p>
            <a:r>
              <a:rPr lang="es-AR" dirty="0" smtClean="0"/>
              <a:t>La unidad texto concentra la atención en los libros mientras la propuesta de “escribí como puedas” se transformó en la situación de “escribí como puedas sin conocimiento del sistema” a partir de una sinonimia falaz establecida entre enseñanza (intervención docente) y autoritarismo y entre ejercitación y repetición conductista de estímulos.</a:t>
            </a:r>
          </a:p>
        </p:txBody>
      </p:sp>
    </p:spTree>
    <p:extLst>
      <p:ext uri="{BB962C8B-B14F-4D97-AF65-F5344CB8AC3E}">
        <p14:creationId xmlns:p14="http://schemas.microsoft.com/office/powerpoint/2010/main" val="2936974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AR" b="1" dirty="0" smtClean="0"/>
          </a:p>
          <a:p>
            <a:pPr marL="0" indent="0" algn="ctr">
              <a:buNone/>
            </a:pPr>
            <a:r>
              <a:rPr lang="es-AR" b="1" dirty="0" smtClean="0"/>
              <a:t>“Ni </a:t>
            </a:r>
            <a:r>
              <a:rPr lang="es-AR" b="1" dirty="0"/>
              <a:t>mi mamá me mima ni escribí como te </a:t>
            </a:r>
            <a:r>
              <a:rPr lang="es-AR" b="1" dirty="0" smtClean="0"/>
              <a:t>parezca” (Melgar, S. González, S. </a:t>
            </a:r>
            <a:r>
              <a:rPr lang="es-AR" b="1" dirty="0" err="1" smtClean="0"/>
              <a:t>Escribecuentos</a:t>
            </a:r>
            <a:r>
              <a:rPr lang="es-AR" b="1" dirty="0" smtClean="0"/>
              <a:t>, Libro del docente, </a:t>
            </a:r>
            <a:r>
              <a:rPr lang="es-AR" b="1" dirty="0" err="1" smtClean="0"/>
              <a:t>Kapelusz</a:t>
            </a:r>
            <a:r>
              <a:rPr lang="es-AR" b="1" dirty="0" smtClean="0"/>
              <a:t>, 1999)</a:t>
            </a:r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pPr marL="0" indent="0" algn="ctr">
              <a:buNone/>
            </a:pPr>
            <a:r>
              <a:rPr lang="es-AR" b="1" dirty="0" smtClean="0"/>
              <a:t>¿Cómo trabajamos hoy?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2475470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/>
              <a:t>Criterios </a:t>
            </a:r>
            <a:r>
              <a:rPr lang="es-AR" sz="2800" dirty="0"/>
              <a:t>de </a:t>
            </a:r>
            <a:r>
              <a:rPr lang="es-AR" sz="2800" dirty="0" smtClean="0"/>
              <a:t>secuenciación según los NAP de Lengua (Ministerio de Educación, 2003)</a:t>
            </a:r>
            <a:br>
              <a:rPr lang="es-AR" sz="2800" dirty="0" smtClean="0"/>
            </a:b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AR" dirty="0" smtClean="0"/>
              <a:t>No </a:t>
            </a:r>
            <a:r>
              <a:rPr lang="es-AR" dirty="0"/>
              <a:t>deben considerarse en forma aislada sino en forma combinada: </a:t>
            </a:r>
          </a:p>
          <a:p>
            <a:pPr marL="0" indent="0">
              <a:buNone/>
            </a:pPr>
            <a:r>
              <a:rPr lang="es-AR" dirty="0"/>
              <a:t>- el grado de autonomía en la realización de tareas de lectura y de escritura por parte de los alumnos </a:t>
            </a:r>
          </a:p>
          <a:p>
            <a:pPr marL="0" indent="0">
              <a:buNone/>
            </a:pPr>
            <a:r>
              <a:rPr lang="es-AR" dirty="0"/>
              <a:t>- la inclusión progresiva de tipos y géneros textuales (algunos abordados, al comienzo, sólo en el modo oral) </a:t>
            </a:r>
          </a:p>
          <a:p>
            <a:pPr marL="0" indent="0">
              <a:buNone/>
            </a:pPr>
            <a:r>
              <a:rPr lang="es-AR" dirty="0"/>
              <a:t>- la focalización de algún procedimiento o aspecto de los textos, relacionados o no con la situación comunicativa </a:t>
            </a:r>
          </a:p>
          <a:p>
            <a:pPr marL="0" indent="0">
              <a:buNone/>
            </a:pPr>
            <a:r>
              <a:rPr lang="es-AR" dirty="0"/>
              <a:t>- el incremento de variables paralelas a tener en cuenta en la resolución de tareas</a:t>
            </a:r>
          </a:p>
          <a:p>
            <a:pPr marL="0" indent="0">
              <a:buNone/>
            </a:pPr>
            <a:r>
              <a:rPr lang="es-AR" dirty="0"/>
              <a:t>- el grado de compromiso metalingüístico (desde procedimientos que sólo tienen en cuenta la intuición lingüística hacia la resolución de tareas en las que se involucran conceptos metalingüísticos)</a:t>
            </a:r>
          </a:p>
          <a:p>
            <a:pPr marL="0" indent="0">
              <a:buNone/>
            </a:pPr>
            <a:r>
              <a:rPr lang="es-AR" dirty="0"/>
              <a:t>- el grado de tipicidad de los elementos analizados (desde los casos típicos hacia los menos típicos)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62154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Bibliografía</a:t>
            </a:r>
            <a:r>
              <a:rPr lang="es-AR" dirty="0"/>
              <a:t/>
            </a:r>
            <a:br>
              <a:rPr lang="es-AR" dirty="0"/>
            </a:br>
            <a:r>
              <a:rPr lang="es-AR" sz="2200" dirty="0" smtClean="0"/>
              <a:t>Base: </a:t>
            </a:r>
            <a:r>
              <a:rPr lang="es-AR" sz="2200" dirty="0" err="1" smtClean="0"/>
              <a:t>Zamero</a:t>
            </a:r>
            <a:r>
              <a:rPr lang="es-AR" sz="2200" dirty="0" smtClean="0"/>
              <a:t>, Marta “Qué es esa cosa llamada secuencia didáctica” Prisma, Año </a:t>
            </a:r>
            <a:r>
              <a:rPr lang="es-AR" sz="2200" smtClean="0"/>
              <a:t>1 N°2.2011</a:t>
            </a:r>
            <a:endParaRPr lang="es-AR" sz="2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Alvarado</a:t>
            </a:r>
            <a:r>
              <a:rPr lang="es-AR" dirty="0"/>
              <a:t>, M. (2000) “Aprender escribiendo”. </a:t>
            </a:r>
            <a:r>
              <a:rPr lang="es-AR" i="1" dirty="0"/>
              <a:t>El Monitor de la educación</a:t>
            </a:r>
            <a:r>
              <a:rPr lang="es-AR" dirty="0"/>
              <a:t>, Año 1, nº 1. Bs. As. Ministerio de Educación. pp. 28-31.</a:t>
            </a:r>
          </a:p>
          <a:p>
            <a:pPr marL="0" indent="0">
              <a:buNone/>
            </a:pPr>
            <a:r>
              <a:rPr lang="es-AR" dirty="0" err="1"/>
              <a:t>Braslavsky</a:t>
            </a:r>
            <a:r>
              <a:rPr lang="es-AR" dirty="0"/>
              <a:t>, B. (2005) </a:t>
            </a:r>
            <a:r>
              <a:rPr lang="es-AR" i="1" dirty="0"/>
              <a:t>Enseñar a entender lo que se lee</a:t>
            </a:r>
            <a:r>
              <a:rPr lang="es-AR" dirty="0"/>
              <a:t>. Bs. As. F.C.E.</a:t>
            </a:r>
          </a:p>
          <a:p>
            <a:pPr marL="0" indent="0">
              <a:buNone/>
            </a:pPr>
            <a:r>
              <a:rPr lang="es-AR" dirty="0" err="1"/>
              <a:t>Camilloni</a:t>
            </a:r>
            <a:r>
              <a:rPr lang="es-AR" dirty="0"/>
              <a:t>, A. y otros. </a:t>
            </a:r>
            <a:r>
              <a:rPr lang="es-AR" i="1" dirty="0"/>
              <a:t>El saber didáctico.</a:t>
            </a:r>
            <a:r>
              <a:rPr lang="es-AR" dirty="0"/>
              <a:t> Bs. As., Paidós, 2010.</a:t>
            </a:r>
          </a:p>
          <a:p>
            <a:pPr marL="0" indent="0">
              <a:buNone/>
            </a:pPr>
            <a:r>
              <a:rPr lang="es-AR" dirty="0" err="1" smtClean="0"/>
              <a:t>Cucuzza</a:t>
            </a:r>
            <a:r>
              <a:rPr lang="es-AR" dirty="0"/>
              <a:t>, H. </a:t>
            </a:r>
            <a:r>
              <a:rPr lang="es-AR" i="1" dirty="0"/>
              <a:t>Escenas de lectura en la historia de la educación</a:t>
            </a:r>
            <a:r>
              <a:rPr lang="es-AR" dirty="0"/>
              <a:t> Novedades educativas, Año 13, n° 123, mar. 2001</a:t>
            </a:r>
          </a:p>
          <a:p>
            <a:pPr marL="0" indent="0">
              <a:buNone/>
            </a:pPr>
            <a:r>
              <a:rPr lang="es-AR" dirty="0" err="1"/>
              <a:t>Cucuzza</a:t>
            </a:r>
            <a:r>
              <a:rPr lang="es-AR" dirty="0"/>
              <a:t>, H. y </a:t>
            </a:r>
            <a:r>
              <a:rPr lang="es-AR" dirty="0" err="1"/>
              <a:t>Pineau</a:t>
            </a:r>
            <a:r>
              <a:rPr lang="es-AR" dirty="0"/>
              <a:t>, P. “Escenas de lectura en la escuela argentina”. </a:t>
            </a:r>
            <a:r>
              <a:rPr lang="es-AR" i="1" dirty="0"/>
              <a:t>El Monitor de la educación</a:t>
            </a:r>
            <a:r>
              <a:rPr lang="es-AR" dirty="0"/>
              <a:t>, Año 1, nº 1, Bs. As. Ministerio de Educación. pp. 24-27.</a:t>
            </a:r>
          </a:p>
          <a:p>
            <a:pPr marL="0" indent="0">
              <a:buNone/>
            </a:pPr>
            <a:r>
              <a:rPr lang="es-AR" dirty="0"/>
              <a:t>Iglesias, L. (1979) </a:t>
            </a:r>
            <a:r>
              <a:rPr lang="es-AR" i="1" dirty="0"/>
              <a:t>Didáctica de la libre expresión</a:t>
            </a:r>
            <a:r>
              <a:rPr lang="es-AR" dirty="0"/>
              <a:t>. Bs. As. Ediciones Pedagógicas.</a:t>
            </a:r>
          </a:p>
          <a:p>
            <a:pPr marL="0" indent="0">
              <a:buNone/>
            </a:pPr>
            <a:r>
              <a:rPr lang="es-AR" dirty="0"/>
              <a:t>________  (1988) </a:t>
            </a:r>
            <a:r>
              <a:rPr lang="es-AR" i="1" dirty="0"/>
              <a:t>Los guiones didácticos</a:t>
            </a:r>
            <a:r>
              <a:rPr lang="es-AR" dirty="0"/>
              <a:t>. Bs. As. Ediciones Pedagógicas. </a:t>
            </a:r>
          </a:p>
        </p:txBody>
      </p:sp>
    </p:spTree>
    <p:extLst>
      <p:ext uri="{BB962C8B-B14F-4D97-AF65-F5344CB8AC3E}">
        <p14:creationId xmlns:p14="http://schemas.microsoft.com/office/powerpoint/2010/main" val="21762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Bibliografía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 err="1"/>
              <a:t>Kaufman</a:t>
            </a:r>
            <a:r>
              <a:rPr lang="es-ES_tradnl" dirty="0"/>
              <a:t>, A. M.; </a:t>
            </a:r>
            <a:r>
              <a:rPr lang="es-ES_tradnl" dirty="0" err="1"/>
              <a:t>Castedo</a:t>
            </a:r>
            <a:r>
              <a:rPr lang="es-ES_tradnl" dirty="0"/>
              <a:t>, M.; </a:t>
            </a:r>
            <a:r>
              <a:rPr lang="es-ES_tradnl" dirty="0" err="1"/>
              <a:t>Teruggi</a:t>
            </a:r>
            <a:r>
              <a:rPr lang="es-ES_tradnl" dirty="0"/>
              <a:t>, L. y </a:t>
            </a:r>
            <a:r>
              <a:rPr lang="es-ES_tradnl" dirty="0" err="1"/>
              <a:t>Molinari</a:t>
            </a:r>
            <a:r>
              <a:rPr lang="es-ES_tradnl" dirty="0"/>
              <a:t>, C. (1991) </a:t>
            </a:r>
            <a:r>
              <a:rPr lang="es-ES_tradnl" i="1" dirty="0"/>
              <a:t>Alfabetización de niños: construcción e intercambio. Experiencias pedagógicas en Jardín de Infantes y Escuela Primaria.</a:t>
            </a:r>
            <a:r>
              <a:rPr lang="es-ES_tradnl" dirty="0"/>
              <a:t> Bs. As., </a:t>
            </a:r>
            <a:r>
              <a:rPr lang="es-ES_tradnl" dirty="0" err="1"/>
              <a:t>Aique</a:t>
            </a:r>
            <a:r>
              <a:rPr lang="es-ES_tradnl" dirty="0"/>
              <a:t>. </a:t>
            </a:r>
            <a:endParaRPr lang="es-AR" dirty="0"/>
          </a:p>
          <a:p>
            <a:pPr marL="0" indent="0">
              <a:buNone/>
            </a:pPr>
            <a:r>
              <a:rPr lang="es-AR" dirty="0"/>
              <a:t>Lerner, D. (2001) </a:t>
            </a:r>
            <a:r>
              <a:rPr lang="es-AR" i="1" dirty="0"/>
              <a:t>Leer y escribir en la escuela: lo real, lo posible y lo necesario</a:t>
            </a:r>
            <a:r>
              <a:rPr lang="es-AR" dirty="0"/>
              <a:t>. Bs. As., F.C.E.</a:t>
            </a:r>
          </a:p>
          <a:p>
            <a:pPr marL="0" indent="0">
              <a:buNone/>
            </a:pPr>
            <a:r>
              <a:rPr lang="es-AR" dirty="0" err="1"/>
              <a:t>Martinet</a:t>
            </a:r>
            <a:r>
              <a:rPr lang="es-AR" dirty="0"/>
              <a:t>, A. (1977) </a:t>
            </a:r>
            <a:r>
              <a:rPr lang="es-AR" i="1" dirty="0"/>
              <a:t>Elementos de lingüística general</a:t>
            </a:r>
            <a:r>
              <a:rPr lang="es-AR" dirty="0"/>
              <a:t>. Madrid, Gredos.</a:t>
            </a:r>
          </a:p>
          <a:p>
            <a:pPr marL="0" indent="0">
              <a:buNone/>
            </a:pPr>
            <a:r>
              <a:rPr lang="es-AR" dirty="0"/>
              <a:t>Melgar, S. y </a:t>
            </a:r>
            <a:r>
              <a:rPr lang="es-AR" dirty="0" err="1"/>
              <a:t>Zamero</a:t>
            </a:r>
            <a:r>
              <a:rPr lang="es-AR" dirty="0"/>
              <a:t>, M. (2007) </a:t>
            </a:r>
            <a:r>
              <a:rPr lang="es-AR" i="1" dirty="0"/>
              <a:t>Todos pueden aprender Lengua 1º</a:t>
            </a:r>
            <a:r>
              <a:rPr lang="es-AR" dirty="0"/>
              <a:t>. Bs. As., UNICEF-AEPT.</a:t>
            </a:r>
          </a:p>
          <a:p>
            <a:pPr marL="0" indent="0">
              <a:buNone/>
            </a:pPr>
            <a:r>
              <a:rPr lang="es-AR" dirty="0"/>
              <a:t>Montes, G. (1999) </a:t>
            </a:r>
            <a:r>
              <a:rPr lang="es-AR" i="1" dirty="0"/>
              <a:t>La frontera indómita</a:t>
            </a:r>
            <a:r>
              <a:rPr lang="es-AR" dirty="0"/>
              <a:t>. México. F.C.E.</a:t>
            </a:r>
          </a:p>
          <a:p>
            <a:pPr marL="0" indent="0">
              <a:buNone/>
            </a:pPr>
            <a:r>
              <a:rPr lang="es-AR" dirty="0" smtClean="0"/>
              <a:t>Zabala </a:t>
            </a:r>
            <a:r>
              <a:rPr lang="es-AR" dirty="0" err="1"/>
              <a:t>Vidiella</a:t>
            </a:r>
            <a:r>
              <a:rPr lang="es-AR" dirty="0"/>
              <a:t>, A. (1999) </a:t>
            </a:r>
            <a:r>
              <a:rPr lang="es-AR" i="1" dirty="0"/>
              <a:t>La práctica educativa. Cómo enseñar</a:t>
            </a:r>
            <a:r>
              <a:rPr lang="es-AR" dirty="0"/>
              <a:t>. Barcelona. </a:t>
            </a:r>
            <a:r>
              <a:rPr lang="es-AR" dirty="0" err="1"/>
              <a:t>Graó</a:t>
            </a:r>
            <a:r>
              <a:rPr lang="es-AR" dirty="0"/>
              <a:t>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51601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Bibliografía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AR" b="1" dirty="0"/>
              <a:t>Libros de lectura </a:t>
            </a:r>
            <a:endParaRPr lang="es-AR" dirty="0"/>
          </a:p>
          <a:p>
            <a:pPr marL="0" indent="0">
              <a:buNone/>
            </a:pPr>
            <a:r>
              <a:rPr lang="es-AR" dirty="0"/>
              <a:t>Segú de Cao, M. (1982) </a:t>
            </a:r>
            <a:r>
              <a:rPr lang="es-AR" i="1" dirty="0" err="1"/>
              <a:t>Pupi</a:t>
            </a:r>
            <a:r>
              <a:rPr lang="es-AR" i="1" dirty="0"/>
              <a:t> y yo: libro de lectura</a:t>
            </a:r>
            <a:r>
              <a:rPr lang="es-AR" dirty="0"/>
              <a:t>. Bs. As: </a:t>
            </a:r>
            <a:r>
              <a:rPr lang="es-AR" dirty="0" err="1"/>
              <a:t>Kapelusz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/>
              <a:t>Sastre. M. (1880) </a:t>
            </a:r>
            <a:r>
              <a:rPr lang="es-AR" i="1" dirty="0" err="1"/>
              <a:t>Anagnosia</a:t>
            </a:r>
            <a:r>
              <a:rPr lang="es-AR" i="1" dirty="0"/>
              <a:t>: método para enseñar a leer en pocos días, demostrado por la práctica de 35 años en las escuelas públicas y particulares</a:t>
            </a:r>
            <a:r>
              <a:rPr lang="es-AR" dirty="0"/>
              <a:t>. Bs. As </a:t>
            </a:r>
            <a:r>
              <a:rPr lang="es-AR" dirty="0" err="1"/>
              <a:t>Ivaldi</a:t>
            </a:r>
            <a:r>
              <a:rPr lang="es-AR" dirty="0"/>
              <a:t> y </a:t>
            </a:r>
            <a:r>
              <a:rPr lang="es-AR" dirty="0" err="1"/>
              <a:t>Checchi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 err="1"/>
              <a:t>Ferreyra</a:t>
            </a:r>
            <a:r>
              <a:rPr lang="es-AR" dirty="0"/>
              <a:t>, A. (1895) </a:t>
            </a:r>
            <a:r>
              <a:rPr lang="es-AR" i="1" dirty="0"/>
              <a:t>El nene</a:t>
            </a:r>
            <a:r>
              <a:rPr lang="es-AR" dirty="0"/>
              <a:t>. Bs. As., Estrada.</a:t>
            </a:r>
          </a:p>
          <a:p>
            <a:pPr marL="0" indent="0">
              <a:buNone/>
            </a:pPr>
            <a:r>
              <a:rPr lang="es-AR" dirty="0" err="1"/>
              <a:t>Figueira</a:t>
            </a:r>
            <a:r>
              <a:rPr lang="es-AR" dirty="0"/>
              <a:t>, J. (1908) </a:t>
            </a:r>
            <a:r>
              <a:rPr lang="es-AR" i="1" dirty="0"/>
              <a:t>Paso a paso, libro primero</a:t>
            </a:r>
            <a:r>
              <a:rPr lang="es-AR" dirty="0"/>
              <a:t>. Bs. As., </a:t>
            </a:r>
            <a:r>
              <a:rPr lang="es-AR" dirty="0" err="1"/>
              <a:t>Cábaut</a:t>
            </a:r>
            <a:r>
              <a:rPr lang="es-AR" dirty="0"/>
              <a:t> y </a:t>
            </a:r>
            <a:r>
              <a:rPr lang="es-AR" dirty="0" err="1"/>
              <a:t>Cia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/>
              <a:t>Mercante, V. (1920) </a:t>
            </a:r>
            <a:r>
              <a:rPr lang="es-AR" i="1" dirty="0"/>
              <a:t>Leo.</a:t>
            </a:r>
            <a:r>
              <a:rPr lang="es-AR" dirty="0"/>
              <a:t> Bs. As. </a:t>
            </a:r>
            <a:r>
              <a:rPr lang="es-AR" dirty="0" err="1"/>
              <a:t>Kapelusz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/>
              <a:t>Melgar, S. González, S. (1999)</a:t>
            </a:r>
            <a:r>
              <a:rPr lang="es-AR" i="1" dirty="0"/>
              <a:t> </a:t>
            </a:r>
            <a:r>
              <a:rPr lang="es-AR" i="1" dirty="0" err="1"/>
              <a:t>Escribecuentos</a:t>
            </a:r>
            <a:r>
              <a:rPr lang="es-AR" i="1" dirty="0"/>
              <a:t>. Leer para escribir, </a:t>
            </a:r>
            <a:r>
              <a:rPr lang="es-AR" dirty="0"/>
              <a:t>Bs. As. </a:t>
            </a:r>
            <a:r>
              <a:rPr lang="es-AR" dirty="0" err="1"/>
              <a:t>Kapelusz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 err="1"/>
              <a:t>Pizzurno</a:t>
            </a:r>
            <a:r>
              <a:rPr lang="es-AR" dirty="0"/>
              <a:t>, P. </a:t>
            </a:r>
            <a:r>
              <a:rPr lang="es-AR" i="1" dirty="0"/>
              <a:t>Progresa. Libro primero de lectura corriente</a:t>
            </a:r>
            <a:r>
              <a:rPr lang="es-AR" dirty="0"/>
              <a:t>. Bs. As., </a:t>
            </a:r>
            <a:r>
              <a:rPr lang="es-AR" dirty="0" err="1"/>
              <a:t>Cábaut</a:t>
            </a:r>
            <a:r>
              <a:rPr lang="es-AR" dirty="0"/>
              <a:t> y Cía., 1901.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4633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AR" dirty="0" smtClean="0"/>
              <a:t>OBJETO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AR" dirty="0" smtClean="0"/>
              <a:t>    Se trata de identificar el conocimiento nuclear que </a:t>
            </a:r>
            <a:r>
              <a:rPr lang="es-AR" dirty="0"/>
              <a:t>se </a:t>
            </a:r>
            <a:r>
              <a:rPr lang="es-AR" dirty="0" smtClean="0"/>
              <a:t>aborda en cada espacio curricular</a:t>
            </a:r>
            <a:endParaRPr lang="es-AR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s-AR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AR" u="sng" dirty="0" smtClean="0"/>
              <a:t>Intercambio: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AR" dirty="0" smtClean="0"/>
              <a:t>¿Qué tipo de objeto desarrolla su espacio curricular?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AR" dirty="0" smtClean="0"/>
              <a:t>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AR" dirty="0"/>
              <a:t> </a:t>
            </a:r>
            <a:r>
              <a:rPr lang="es-AR" dirty="0" smtClean="0"/>
              <a:t>   - de enseñanza directa en el nivel para el que   forma el Instituto 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AR" dirty="0"/>
              <a:t> </a:t>
            </a:r>
            <a:r>
              <a:rPr lang="es-AR" dirty="0" smtClean="0"/>
              <a:t>   - para comprender aspectos de la enseñanza,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AR" dirty="0"/>
              <a:t> </a:t>
            </a:r>
            <a:r>
              <a:rPr lang="es-AR" dirty="0" smtClean="0"/>
              <a:t>   - para situar la enseñanza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AR" dirty="0"/>
              <a:t> </a:t>
            </a:r>
            <a:r>
              <a:rPr lang="es-AR" dirty="0" smtClean="0"/>
              <a:t>   - otra variante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s-AR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396345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Intercambio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AR" dirty="0" smtClean="0"/>
          </a:p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r>
              <a:rPr lang="es-AR" dirty="0" smtClean="0"/>
              <a:t>Exponga una necesidad de articulación de su espacio curricular con otro espacio curricular para poder desarrollar su propio objeto de conocimiento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4643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AR" dirty="0" smtClean="0"/>
              <a:t>ENFOQUE</a:t>
            </a:r>
            <a:endParaRPr lang="es-AR" dirty="0"/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s-AR" altLang="es-AR" sz="2600" dirty="0" smtClean="0"/>
              <a:t>Indica la línea o ideología de enseñanza del docente.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s-AR" altLang="es-AR" sz="2600" dirty="0" smtClean="0"/>
              <a:t> </a:t>
            </a:r>
            <a:r>
              <a:rPr lang="es-AR" altLang="es-AR" sz="2600" dirty="0" smtClean="0"/>
              <a:t>Sostiene una idea sobre el modo de enseñar y el modo de aprender y cómo se relacionan ambos.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s-AR" altLang="es-AR" sz="2600" dirty="0" smtClean="0"/>
              <a:t>Otorga </a:t>
            </a:r>
            <a:r>
              <a:rPr lang="es-AR" altLang="es-AR" sz="2600" dirty="0" smtClean="0"/>
              <a:t>un valor a la responsabilidad del que enseña.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s-AR" altLang="es-AR" sz="2600" dirty="0" smtClean="0"/>
              <a:t>Otorga </a:t>
            </a:r>
            <a:r>
              <a:rPr lang="es-AR" altLang="es-AR" sz="2600" dirty="0" smtClean="0"/>
              <a:t>un valor a la planificación y la interacción. </a:t>
            </a:r>
            <a:endParaRPr lang="es-AR" altLang="es-AR" sz="2600" dirty="0" smtClean="0"/>
          </a:p>
          <a:p>
            <a:pPr eaLnBrk="1" hangingPunct="1">
              <a:buFont typeface="Wingdings" pitchFamily="2" charset="2"/>
              <a:buChar char="v"/>
            </a:pPr>
            <a:endParaRPr lang="es-AR" altLang="es-AR" sz="2600" dirty="0"/>
          </a:p>
          <a:p>
            <a:pPr marL="0" indent="0" eaLnBrk="1" hangingPunct="1">
              <a:buNone/>
            </a:pPr>
            <a:r>
              <a:rPr lang="es-AR" altLang="es-AR" sz="2600" u="sng" dirty="0" smtClean="0"/>
              <a:t>Intercambio</a:t>
            </a:r>
            <a:r>
              <a:rPr lang="es-AR" altLang="es-AR" sz="2600" dirty="0" smtClean="0"/>
              <a:t>: Tomen una de estas características y expliquen al resto cómo la desarrollan en su espacio curricular</a:t>
            </a:r>
            <a:endParaRPr lang="es-AR" altLang="es-AR" sz="2600" dirty="0" smtClean="0"/>
          </a:p>
        </p:txBody>
      </p:sp>
    </p:spTree>
    <p:extLst>
      <p:ext uri="{BB962C8B-B14F-4D97-AF65-F5344CB8AC3E}">
        <p14:creationId xmlns:p14="http://schemas.microsoft.com/office/powerpoint/2010/main" val="250494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AR" dirty="0" smtClean="0"/>
              <a:t>CONTENIDOS</a:t>
            </a:r>
            <a:endParaRPr lang="es-AR" dirty="0"/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s-AR" altLang="es-AR" sz="2000" b="1" dirty="0" smtClean="0">
                <a:latin typeface="Arial" charset="0"/>
                <a:cs typeface="Arial" charset="0"/>
              </a:rPr>
              <a:t>     Núcleo </a:t>
            </a:r>
            <a:r>
              <a:rPr lang="es-AR" altLang="es-AR" sz="2000" b="1" dirty="0" smtClean="0">
                <a:latin typeface="Arial" charset="0"/>
                <a:cs typeface="Arial" charset="0"/>
              </a:rPr>
              <a:t>central de </a:t>
            </a:r>
            <a:r>
              <a:rPr lang="es-AR" altLang="es-AR" sz="2000" b="1" dirty="0" smtClean="0">
                <a:latin typeface="Arial" charset="0"/>
                <a:cs typeface="Arial" charset="0"/>
              </a:rPr>
              <a:t>saberes, procedimientos y actitudes docentes que </a:t>
            </a:r>
            <a:r>
              <a:rPr lang="es-AR" altLang="es-AR" sz="2000" b="1" dirty="0" smtClean="0">
                <a:latin typeface="Arial" charset="0"/>
                <a:cs typeface="Arial" charset="0"/>
              </a:rPr>
              <a:t>conforman la columna vertebral </a:t>
            </a:r>
            <a:r>
              <a:rPr lang="es-AR" altLang="es-AR" sz="2000" b="1" dirty="0" smtClean="0">
                <a:latin typeface="Arial" charset="0"/>
                <a:cs typeface="Arial" charset="0"/>
              </a:rPr>
              <a:t>del </a:t>
            </a:r>
            <a:r>
              <a:rPr lang="es-AR" altLang="es-AR" sz="2000" b="1" dirty="0" smtClean="0">
                <a:latin typeface="Arial" charset="0"/>
                <a:cs typeface="Arial" charset="0"/>
              </a:rPr>
              <a:t>espacio </a:t>
            </a:r>
            <a:r>
              <a:rPr lang="es-AR" altLang="es-AR" sz="2000" b="1" dirty="0" smtClean="0">
                <a:latin typeface="Arial" charset="0"/>
                <a:cs typeface="Arial" charset="0"/>
              </a:rPr>
              <a:t>curricular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AR" altLang="es-AR" sz="2000" b="1" dirty="0">
                <a:latin typeface="Arial" charset="0"/>
                <a:cs typeface="Arial" charset="0"/>
              </a:rPr>
              <a:t> </a:t>
            </a:r>
            <a:r>
              <a:rPr lang="es-AR" altLang="es-AR" sz="2000" b="1" dirty="0" smtClean="0">
                <a:latin typeface="Arial" charset="0"/>
                <a:cs typeface="Arial" charset="0"/>
              </a:rPr>
              <a:t>    Los </a:t>
            </a:r>
            <a:r>
              <a:rPr lang="es-AR" altLang="es-AR" sz="2000" b="1" dirty="0" smtClean="0">
                <a:latin typeface="Arial" charset="0"/>
                <a:cs typeface="Arial" charset="0"/>
              </a:rPr>
              <a:t>contenidos se presentarán distribuidos en unidades o bloques temáticos con sus temas y subtemas. La presentación y relación entre ellos no es arbitraria, obedece a criterios que le dan sentido a cada parte.</a:t>
            </a:r>
            <a:br>
              <a:rPr lang="es-AR" altLang="es-AR" sz="2000" b="1" dirty="0" smtClean="0">
                <a:latin typeface="Arial" charset="0"/>
                <a:cs typeface="Arial" charset="0"/>
              </a:rPr>
            </a:br>
            <a:r>
              <a:rPr lang="es-AR" altLang="es-AR" sz="2000" b="1" dirty="0" smtClean="0">
                <a:latin typeface="Arial" charset="0"/>
                <a:cs typeface="Arial" charset="0"/>
              </a:rPr>
              <a:t/>
            </a:r>
            <a:br>
              <a:rPr lang="es-AR" altLang="es-AR" sz="2000" b="1" dirty="0" smtClean="0">
                <a:latin typeface="Arial" charset="0"/>
                <a:cs typeface="Arial" charset="0"/>
              </a:rPr>
            </a:br>
            <a:r>
              <a:rPr lang="es-AR" altLang="es-AR" sz="2000" b="1" dirty="0" smtClean="0">
                <a:latin typeface="Arial" charset="0"/>
                <a:cs typeface="Arial" charset="0"/>
              </a:rPr>
              <a:t>Cada formador deberá evaluar, en función de las características de su espacio curricular y del tiempo para desarrollarlo, el peso o la importancia que debe asignar a las unidades seleccionadas para cumplimentar su propuesta didáctica. </a:t>
            </a:r>
          </a:p>
        </p:txBody>
      </p:sp>
    </p:spTree>
    <p:extLst>
      <p:ext uri="{BB962C8B-B14F-4D97-AF65-F5344CB8AC3E}">
        <p14:creationId xmlns:p14="http://schemas.microsoft.com/office/powerpoint/2010/main" val="42691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Los contenidos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  <a:p>
            <a:pPr marL="0" indent="0" algn="ctr">
              <a:buNone/>
            </a:pPr>
            <a:r>
              <a:rPr lang="es-AR" dirty="0" smtClean="0"/>
              <a:t>   Se seleccionan</a:t>
            </a:r>
          </a:p>
          <a:p>
            <a:pPr marL="0" indent="0" algn="ctr">
              <a:buNone/>
            </a:pPr>
            <a:r>
              <a:rPr lang="es-AR" dirty="0" smtClean="0"/>
              <a:t>Se organizan</a:t>
            </a:r>
          </a:p>
          <a:p>
            <a:pPr marL="0" indent="0" algn="ctr">
              <a:buNone/>
            </a:pPr>
            <a:r>
              <a:rPr lang="es-AR" dirty="0" smtClean="0"/>
              <a:t>   Se secuencian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4793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La secuencia didáctica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-   No </a:t>
            </a:r>
            <a:r>
              <a:rPr lang="es-AR" dirty="0"/>
              <a:t>es una construcción </a:t>
            </a:r>
            <a:r>
              <a:rPr lang="es-AR" dirty="0" smtClean="0"/>
              <a:t>práctica</a:t>
            </a:r>
            <a:endParaRPr lang="es-AR" dirty="0"/>
          </a:p>
          <a:p>
            <a:pPr>
              <a:buFontTx/>
              <a:buChar char="-"/>
            </a:pPr>
            <a:r>
              <a:rPr lang="es-AR" dirty="0" smtClean="0"/>
              <a:t>Es </a:t>
            </a:r>
            <a:r>
              <a:rPr lang="es-AR" dirty="0"/>
              <a:t>una construcción de naturaleza </a:t>
            </a:r>
            <a:r>
              <a:rPr lang="es-AR" dirty="0" smtClean="0"/>
              <a:t>teórica</a:t>
            </a:r>
          </a:p>
          <a:p>
            <a:pPr>
              <a:buFontTx/>
              <a:buChar char="-"/>
            </a:pPr>
            <a:r>
              <a:rPr lang="es-AR" dirty="0" smtClean="0"/>
              <a:t>Constituye </a:t>
            </a:r>
            <a:r>
              <a:rPr lang="es-AR" dirty="0"/>
              <a:t>el nivel de decisión final en el marco de un modelo o propuesta </a:t>
            </a:r>
            <a:r>
              <a:rPr lang="es-AR" dirty="0" smtClean="0"/>
              <a:t>didáctica 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868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La secuencia explicita un conjunto de decisiones…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smtClean="0"/>
              <a:t>…mientras </a:t>
            </a:r>
            <a:r>
              <a:rPr lang="es-AR" dirty="0"/>
              <a:t>mantiene de modo implícito la mayoría de las concepciones teóricas que la sustentan, las que </a:t>
            </a:r>
            <a:r>
              <a:rPr lang="es-AR" dirty="0" smtClean="0"/>
              <a:t>se explicitan a </a:t>
            </a:r>
            <a:r>
              <a:rPr lang="es-AR" dirty="0"/>
              <a:t>partir de una lectura </a:t>
            </a:r>
            <a:r>
              <a:rPr lang="es-AR" dirty="0" smtClean="0"/>
              <a:t>experta.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1590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1650</Words>
  <Application>Microsoft Office PowerPoint</Application>
  <PresentationFormat>Presentación en pantalla (4:3)</PresentationFormat>
  <Paragraphs>150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SECUENCIA DIDÁCTICA, FORMA VISIBLE DE UN MODELO DIDÁCTICO</vt:lpstr>
      <vt:lpstr> Proyecto de Cátedra  </vt:lpstr>
      <vt:lpstr>OBJETO</vt:lpstr>
      <vt:lpstr>Intercambio</vt:lpstr>
      <vt:lpstr>ENFOQUE</vt:lpstr>
      <vt:lpstr>CONTENIDOS</vt:lpstr>
      <vt:lpstr>Los contenidos</vt:lpstr>
      <vt:lpstr>La secuencia didáctica</vt:lpstr>
      <vt:lpstr>La secuencia explicita un conjunto de decisiones…</vt:lpstr>
      <vt:lpstr>Características de la secuencia</vt:lpstr>
      <vt:lpstr>Características de la secuencia</vt:lpstr>
      <vt:lpstr>Es una sintaxis</vt:lpstr>
      <vt:lpstr>Intercambio</vt:lpstr>
      <vt:lpstr>Criterios de secuenciación</vt:lpstr>
      <vt:lpstr>Secuenciación en la Educación Superior</vt:lpstr>
      <vt:lpstr>Presentación de PowerPoint</vt:lpstr>
      <vt:lpstr>Eje ordenador de la secuencia: el sistema de escritura </vt:lpstr>
      <vt:lpstr>Sigue el mismo eje…</vt:lpstr>
      <vt:lpstr>Década del 70: las trece letras</vt:lpstr>
      <vt:lpstr>Eje ordenador: el emergente de las hipótesis infantiles/ invisibilidad del sistema de escritura </vt:lpstr>
      <vt:lpstr>Eje ordenador: el emergente de las hipótesis infantiles/ invisibilidad del sistema de escritura </vt:lpstr>
      <vt:lpstr>Presentación de PowerPoint</vt:lpstr>
      <vt:lpstr> Criterios de secuenciación según los NAP de Lengua (Ministerio de Educación, 2003) </vt:lpstr>
      <vt:lpstr>Bibliografía Base: Zamero, Marta “Qué es esa cosa llamada secuencia didáctica” Prisma, Año 1 N°2.2011</vt:lpstr>
      <vt:lpstr>Bibliografía </vt:lpstr>
      <vt:lpstr>Bibliografía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SECUENCIA DIDÁCTICA, FORMA VISIBLE DE UN MODELO DIDÁCTICO</dc:title>
  <dc:creator>Usuario</dc:creator>
  <cp:lastModifiedBy>Usuario</cp:lastModifiedBy>
  <cp:revision>24</cp:revision>
  <dcterms:created xsi:type="dcterms:W3CDTF">2016-03-12T19:48:41Z</dcterms:created>
  <dcterms:modified xsi:type="dcterms:W3CDTF">2016-03-15T23:27:20Z</dcterms:modified>
</cp:coreProperties>
</file>